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428" r:id="rId3"/>
    <p:sldId id="259" r:id="rId4"/>
    <p:sldId id="258" r:id="rId5"/>
    <p:sldId id="429" r:id="rId6"/>
    <p:sldId id="430" r:id="rId7"/>
    <p:sldId id="433" r:id="rId8"/>
    <p:sldId id="435" r:id="rId9"/>
    <p:sldId id="434" r:id="rId10"/>
    <p:sldId id="436" r:id="rId11"/>
    <p:sldId id="431" r:id="rId12"/>
    <p:sldId id="453" r:id="rId13"/>
    <p:sldId id="432" r:id="rId14"/>
    <p:sldId id="272" r:id="rId15"/>
    <p:sldId id="454" r:id="rId16"/>
    <p:sldId id="437" r:id="rId17"/>
    <p:sldId id="438" r:id="rId18"/>
    <p:sldId id="439" r:id="rId19"/>
    <p:sldId id="440" r:id="rId20"/>
    <p:sldId id="455" r:id="rId21"/>
    <p:sldId id="441" r:id="rId22"/>
    <p:sldId id="452" r:id="rId23"/>
    <p:sldId id="442" r:id="rId24"/>
    <p:sldId id="443" r:id="rId25"/>
    <p:sldId id="444" r:id="rId26"/>
    <p:sldId id="445" r:id="rId27"/>
    <p:sldId id="446" r:id="rId28"/>
    <p:sldId id="447" r:id="rId29"/>
    <p:sldId id="448" r:id="rId30"/>
    <p:sldId id="449" r:id="rId31"/>
    <p:sldId id="450" r:id="rId32"/>
    <p:sldId id="451" r:id="rId33"/>
    <p:sldId id="290" r:id="rId34"/>
    <p:sldId id="293" r:id="rId35"/>
    <p:sldId id="291" r:id="rId36"/>
    <p:sldId id="383" r:id="rId37"/>
    <p:sldId id="382" r:id="rId38"/>
    <p:sldId id="295" r:id="rId39"/>
    <p:sldId id="456" r:id="rId40"/>
    <p:sldId id="457"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Marvin Round" panose="02000000000000000000" pitchFamily="2" charset="0"/>
      <p:regular r:id="rId50"/>
    </p:embeddedFont>
    <p:embeddedFont>
      <p:font typeface="PraterBlockPro" panose="020B0504010101020102" pitchFamily="34" charset="77"/>
      <p:regular r:id="rId51"/>
    </p:embeddedFont>
    <p:embeddedFont>
      <p:font typeface="Smoothy" pitchFamily="2" charset="77"/>
      <p:regular r:id="rId52"/>
    </p:embeddedFont>
    <p:embeddedFont>
      <p:font typeface="Smoothy Slanted" pitchFamily="2" charset="77"/>
      <p:italic r:id="rId53"/>
    </p:embeddedFont>
    <p:embeddedFont>
      <p:font typeface="Tahoma" panose="020B0604030504040204" pitchFamily="34" charset="0"/>
      <p:regular r:id="rId54"/>
      <p:bold r:id="rId55"/>
    </p:embeddedFont>
    <p:embeddedFont>
      <p:font typeface="Verdana" panose="020B0604030504040204" pitchFamily="34" charset="0"/>
      <p:regular r:id="rId56"/>
      <p:bold r:id="rId57"/>
      <p:italic r:id="rId58"/>
      <p:boldItalic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62952" autoAdjust="0"/>
  </p:normalViewPr>
  <p:slideViewPr>
    <p:cSldViewPr snapToGrid="0">
      <p:cViewPr varScale="1">
        <p:scale>
          <a:sx n="115" d="100"/>
          <a:sy n="115" d="100"/>
        </p:scale>
        <p:origin x="3440" y="184"/>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83A22C-9FDA-44E5-A32A-825A44659A4B}" type="datetimeFigureOut">
              <a:rPr lang="en-US" smtClean="0"/>
              <a:t>2/26/23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C3AF4D-054C-4F54-AEB3-73CD74425F62}" type="slidenum">
              <a:rPr lang="en-US" smtClean="0"/>
              <a:t>‹#›</a:t>
            </a:fld>
            <a:endParaRPr lang="en-US"/>
          </a:p>
        </p:txBody>
      </p:sp>
    </p:spTree>
    <p:extLst>
      <p:ext uri="{BB962C8B-B14F-4D97-AF65-F5344CB8AC3E}">
        <p14:creationId xmlns:p14="http://schemas.microsoft.com/office/powerpoint/2010/main" val="56779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salir con alguien!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veamos como el salir con alguien se conecta con el Mapa de relaciones. Hace un par de semanas, hablamos sobre lugares donde se puede conocer a gente nueva. Cuando conocen a alguien por primera vez, ¿en cuál círculo de su Mapa de relaciones va?</a:t>
            </a:r>
          </a:p>
          <a:p>
            <a:endParaRPr lang="en-US" sz="1200" b="0" i="1" u="none" strike="noStrike"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personas que acaban de conocer van en el círculo exterior de personas que aún no conocen (círculo rojo). Quizás usen algunas de las preguntas “¿Se puede preguntar?” que mencionamos hace unas semanas para conocer mejor a la persona. Después de semanas o meses de tratar de conocer a la persona, podrían pasar tiempo juntos como amigos. Ahora, la persona está en su círculo de en medio de personas que están conociendo.</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Si tienen sentimientos románticos y/o sexuales por su amigo, pueden coquetear para mostrarle cómo se sienten. Recuerden: hablamos sobre halagos seguros como una manera de coquetear. Podrían halagarlo por lo que trae puesto, por cómo es o por sus habilidades. </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Si la otra persona les coquetea de vuelta y parece estar feliz de pasar tiempo con ustedes, pueden preguntarle si quiere salir a una cita con ustedes.</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En cada paso del camino, los dos deben sentirse bien y deben dar su consentimiento.</a:t>
            </a:r>
            <a:br>
              <a:rPr sz="1200"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83926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Quizás algunos de ustedes estén saliendo con alguien ahora mismo. Quizás a algunos de ustedes no les interese salir con alguien ahora mismo. Quizás algunos de ustedes tengan </a:t>
            </a:r>
            <a:r>
              <a:rPr lang="es-MX" sz="1200" b="0" i="1" u="sng" strike="noStrike" cap="none" spc="0" baseline="0" dirty="0">
                <a:solidFill>
                  <a:srgbClr val="000000"/>
                </a:solidFill>
                <a:effectLst/>
                <a:uFill>
                  <a:solidFill>
                    <a:srgbClr val="000000"/>
                  </a:solidFill>
                </a:uFill>
                <a:latin typeface="Calibri"/>
                <a:ea typeface="Calibri"/>
                <a:cs typeface="Calibri"/>
              </a:rPr>
              <a:t>muchas</a:t>
            </a:r>
            <a:r>
              <a:rPr lang="es-MX" sz="1200" b="0" i="1" strike="noStrike" cap="none" spc="0" baseline="0" dirty="0">
                <a:solidFill>
                  <a:srgbClr val="000000"/>
                </a:solidFill>
                <a:effectLst/>
                <a:latin typeface="Calibri"/>
                <a:ea typeface="Calibri"/>
                <a:cs typeface="Calibri"/>
              </a:rPr>
              <a:t> ganas de salir con alguien ahora mismo, pero aún no han encontrado la persona adecuada. Todo eso es normal. Solo quiero recordarles que cada uno de ustedes es increíble. Algunas veces, cuando quieren salir con alguien, pero no lo están haciendo, quizás se sientan un poco tristes o decepcionados. Eso es normal. Solo recuerden que son maravillosos tal y como son. Si no están saliendo con nadie, no hay nada malo en ustedes. ¡Ustedes son increíbles!</a:t>
            </a:r>
            <a:endParaRPr lang="en-US" sz="1200" b="1"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54268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Ahora que ya saben lo que significa “salir con alguien”, hablaremos sobre lo que pueden hacer en una cita.</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05287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¡Hagamos una pequeña competencia! En un momento, los dividiré en grupos pequeños. Tendrán 5 minutos para pensar en la mayor cantidad de ideas para citas que puedan. En cuanto tengan las ideas, anótenlas en su hoja. Después de 5 minutos, ¡el grupo que tenga la mayor cantidad de ideas para citas gana!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Ya que estén en sus grupos, elijan a una persona para escribir sus ideas cuando se les ocurran. Una cita no tiene que ser algo complicado. Puede ser tan sencillo como invitar a alguien a su casa para ver una película. </a:t>
            </a:r>
          </a:p>
          <a:p>
            <a:pPr rtl="0"/>
            <a:endParaRPr lang="en-US" sz="1200" b="0" i="0"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Divida al grupo en subgrupos de 3 o 4 estudiantes y dé a cada subgrupo una hoja en blanco. Si desea, puede pedir que cada subgrupo le ponga un nombre divertido a su equipo para esta competencia, p. ej., Los Jaguares. Comience un cronómetro de 5 minutos y dé la instrucción de comenzar la lluvia de ideas. Pasee por el salón y proporcione apoyo según sea necesario. Para ayudarles, puede hacer preguntas como: “¿Qué es algo que les gusta hacer por diversión?” o “¿Cuáles son algunas actividades que podrían hacer en el interior? ¿Al aire libre?”.</a:t>
            </a:r>
          </a:p>
          <a:p>
            <a:pPr rtl="0"/>
            <a:endParaRPr lang="en-US" b="0" dirty="0">
              <a:effectLst/>
            </a:endParaRPr>
          </a:p>
          <a:p>
            <a:pPr lvl="0"/>
            <a:r>
              <a:rPr lang="es-MX" sz="1200" b="0" i="0" strike="noStrike" cap="none" spc="0" baseline="0" dirty="0">
                <a:solidFill>
                  <a:srgbClr val="000000"/>
                </a:solidFill>
                <a:effectLst/>
                <a:latin typeface="Calibri"/>
                <a:ea typeface="Calibri"/>
                <a:cs typeface="Calibri"/>
              </a:rPr>
              <a:t>Un maestro o auxiliar de maestro también puede escribir las ideas que se le ocurren a los grupos si escribir se le dificulta. A medida que a los subgrupos se le ocurren las ideas, dibuje dos columnas en el pizarrón blanco o en una hoja de rotafolio. Ponga “Gratis o cuesta poco” como encabezado de una columna y “Cuesta más dinero” como encabezado de la otra columna.</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¡Se acabó el tiempo! Por favor, cuenten la cantidad de ideas que se les ocurrieron y díganme su conteo final.</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Si tiene un premio, déselo al subgrupo ganador. Si no tiene un premio, anuncie al ganador y pida al grupo que le de un buen aplauso.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Bien, hablemos de las ideas para citas que se les ocurrieron. Tengo dos columnas en el pizarrón (o la hoja de rotafolio). En el lado izquierdo, anotaré todas las ideas de citas que son gratis, o sea que no cuestan dinero, o que cuestan muy poco dinero. En el lado derecho, anotaré las ideas que cuestan más dinero. Cada subgrupo continuará diciendo una de sus ideas hasta que todas las ideas queden escritas en el pizarrón.</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Pida a un subgrupo a la vez, por turnos, que comparta una idea para citas. Pregunte al grupo si esta idea para citas es gratis o cuesta poco o si cuesta más dinero y escríbala en la columna correspondiente. Como alternativa, puede pedir que escriban sus propias ideas en el pizarrón en la columna correspondiente.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Como </a:t>
            </a:r>
            <a:r>
              <a:rPr lang="es-MX" sz="1200" b="0" i="1" strike="noStrike" cap="none" spc="0" baseline="0" dirty="0">
                <a:solidFill>
                  <a:srgbClr val="000000"/>
                </a:solidFill>
                <a:effectLst/>
                <a:latin typeface="+mn-lt"/>
                <a:ea typeface="+mn-ea"/>
                <a:cs typeface="Calibri"/>
              </a:rPr>
              <a:t>pueden </a:t>
            </a:r>
            <a:r>
              <a:rPr lang="es-MX" sz="1200" b="0" i="1" strike="noStrike" cap="none" spc="0" baseline="0" dirty="0">
                <a:solidFill>
                  <a:srgbClr val="000000"/>
                </a:solidFill>
                <a:effectLst/>
                <a:latin typeface="Calibri"/>
                <a:ea typeface="Calibri"/>
                <a:cs typeface="Calibri"/>
              </a:rPr>
              <a:t>ver, ¡no necesitan tener mucho dinero para salir con alguien! Hay muchas citas que son gratis o que cuestan poco.</a:t>
            </a:r>
          </a:p>
          <a:p>
            <a:r>
              <a:rPr lang="es-MX" sz="1200" b="0" i="0" strike="noStrike" cap="none" spc="0" baseline="0" dirty="0">
                <a:solidFill>
                  <a:srgbClr val="000000"/>
                </a:solidFill>
                <a:effectLst/>
                <a:latin typeface="Calibri"/>
                <a:ea typeface="Calibri"/>
                <a:cs typeface="Calibri"/>
              </a:rPr>
              <a:t>O</a:t>
            </a: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Se les ocurrieron muchas ideas excelentes de citas que cuestan dinero. Pero, no necesitan tener mucho dinero para salir con alguien Tengamos una lluvia de ideas de citas que sean gratis o que cuesten poco.</a:t>
            </a:r>
            <a:r>
              <a:rPr lang="es-MX" sz="1200" b="0" i="0" strike="noStrike" cap="none" spc="0" baseline="0" dirty="0">
                <a:solidFill>
                  <a:srgbClr val="000000"/>
                </a:solidFill>
                <a:effectLst/>
                <a:latin typeface="Calibri"/>
                <a:ea typeface="Calibri"/>
                <a:cs typeface="Calibri"/>
              </a:rPr>
              <a:t> Ejemplos: salir a caminar, ir a la biblioteca, ver una película en casa.</a:t>
            </a:r>
            <a:endParaRPr lang="en-US" sz="1200" i="1" kern="1200" dirty="0">
              <a:solidFill>
                <a:schemeClr val="tx1"/>
              </a:solidFill>
              <a:effectLst/>
              <a:latin typeface="+mn-lt"/>
              <a:ea typeface="+mn-ea"/>
              <a:cs typeface="+mn-cs"/>
            </a:endParaRPr>
          </a:p>
          <a:p>
            <a:pPr rtl="0"/>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09878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Hasta ahora, en la clase de hoy, han aprendido mucho sobre salir con alguien. Ahora, hablaremos sobre los límites en las relaciones románticas.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197706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Hace unas semanas, hablamos sobre los límites en relaciones. Recuerden: los límites son las cosas que son aceptables para ustedes o que no son aceptables. Por ejemplo, no sería aceptable tomar la mano de una persona en su circulo exterior (rojo) o de en medio (amarillo). </a:t>
            </a:r>
            <a:r>
              <a:rPr lang="es-MX" sz="1200" b="0" i="1" strike="noStrike" cap="none" spc="0" baseline="0">
                <a:solidFill>
                  <a:srgbClr val="000000"/>
                </a:solidFill>
                <a:effectLst/>
                <a:latin typeface="Calibri"/>
                <a:ea typeface="Calibri"/>
                <a:cs typeface="Calibri"/>
              </a:rPr>
              <a:t>Eso es </a:t>
            </a:r>
            <a:r>
              <a:rPr lang="es-MX" sz="1200" b="0" i="1" strike="noStrike" cap="none" spc="0" baseline="0" dirty="0">
                <a:solidFill>
                  <a:srgbClr val="000000"/>
                </a:solidFill>
                <a:effectLst/>
                <a:latin typeface="Calibri"/>
                <a:ea typeface="Calibri"/>
                <a:cs typeface="Calibri"/>
              </a:rPr>
              <a:t>no respetar sus límites. También hay límites cuando salen con alguien. Hablaremos sobre esos límites ahora.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151836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y la persona con quien salen, su pareja romántica, necesitan establecer varios límites. Por ejemplo, deben decidir si se sienten a gusto con salir con otras personas o si quieren ser la única persona con quien sale su pareja. ¡Y la única manera de saberlo con seguridad es de hablar sobre ello! Podrían preguntar: “¿Sale con otras personas?”.</a:t>
            </a:r>
            <a:endParaRPr lang="en-US" b="0" i="1" dirty="0">
              <a:effectLst/>
            </a:endParaRPr>
          </a:p>
          <a:p>
            <a:pPr rtl="0"/>
            <a:br>
              <a:rPr lang="en-US" b="0" dirty="0">
                <a:effectLst/>
              </a:rPr>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88983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Otro límite en las relaciones románticas es la frecuencia con la que quieren verse. Por ejemplo, podrían usar una Declaración “yo” y decir: “Yo quiero que nos veamos dos veces por semana”. ¿Con qué frecuencia quieren verse? Las parejas románticas deben decidir juntas cuánto tiempo quieren pasar juntas. También deben tener en claro cuándo necesitan estar a solas con sus familias o amigos.</a:t>
            </a:r>
            <a:endParaRPr lang="en-US" sz="1200" b="0" i="1" u="none" strike="noStrike" kern="1200">
              <a:solidFill>
                <a:schemeClr val="tx1"/>
              </a:solidFill>
              <a:effectLst/>
              <a:latin typeface="+mn-lt"/>
              <a:ea typeface="+mn-ea"/>
              <a:cs typeface="+mn-cs"/>
            </a:endParaRPr>
          </a:p>
          <a:p>
            <a:pPr rtl="0"/>
            <a:endParaRPr lang="en-US" sz="1200" b="0" i="0" u="none" strike="noStrike" kern="1200">
              <a:solidFill>
                <a:schemeClr val="tx1"/>
              </a:solidFill>
              <a:effectLst/>
              <a:latin typeface="+mn-lt"/>
              <a:ea typeface="+mn-ea"/>
              <a:cs typeface="+mn-cs"/>
            </a:endParaRPr>
          </a:p>
          <a:p>
            <a:pPr rtl="0"/>
            <a:br>
              <a:rPr lang="en-US" b="0">
                <a:effectLst/>
              </a:rPr>
            </a:b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82944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Otro límite más en las relaciones románticas es la frecuencia con la que se llaman o envían mensajes de texto. ¿Puede alguien pensar en un ejemplo de una Declaración “yo” que podría usar para hablar con su pareja sobre la frecuencia con la que quieren llamarse y enviarse mensajes de texto?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siento que debemos enviarnos mensajes de texto o llamarnos un par de veces al día.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Después de las 10, yo quiero poder dormirme. Yo necesito que no me envíe mensajes de texto y que no me llame después de las 10. </a:t>
            </a:r>
            <a:endParaRPr lang="en-US" b="0" i="1" dirty="0">
              <a:effectLst/>
            </a:endParaRP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salen con alguien y no responden a su mensaje de texto, ¿está bien seguir enviándole mensajes de texto una y otra vez hasta que responda? Muestren un pulgar hacia arriba para un sí o un pulgar hacia abajo para un no. </a:t>
            </a:r>
            <a:r>
              <a:rPr lang="es-MX" sz="1200" b="0" i="0" strike="noStrike" cap="none" spc="0" baseline="0" dirty="0">
                <a:solidFill>
                  <a:srgbClr val="000000"/>
                </a:solidFill>
                <a:effectLst/>
                <a:latin typeface="Calibri"/>
                <a:ea typeface="Calibri"/>
                <a:cs typeface="Calibri"/>
              </a:rPr>
              <a:t>  </a:t>
            </a: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b="0" i="0" u="none" strike="noStrike"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está bien. El enviar mensajes de texto una y otra vez es no respetar límites y puede hacer que su pareja romántica se sienta abrumada o molesta.</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7254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Lo último que haremos hoy es jugar el juego de Sí/No sobre salir con alguien.</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183247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 las próximas diapositivas, les haré unas preguntas sobre salir con alguien. Si piensan que la respuesta es sí, mostrarán un pulgar hacia arriba. Si piensan que la respuesta es no, mostrarán un pulgar hacia abajo.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2078588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juego se trata de los estereotipos de género. Recuerden: hace unas semanas, dijimos que los estereotipos de género son cosas que escuchamos sobre hombres y mujeres y que no todas son ciertas. Escuchamos muchos estereotipos de género en películas, en la televisión, en los medios sociales e incluso por parte de nuestros amigos y familiares. Los estereotipos de género pueden hacer que la gente sienta que solo pueden hacer ciertas cosas o solo les pueden gustar ciertas cosas. Eso no está bien. ¡Queremos que todas las personas se sientan con la libertad de hacer lo que les gusta hacer!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269843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¡Empecemos el juego con nuestra primera pregunta! ¿Puede una mujer invitar a alguien a salir a una cita? Muestren un pulgar hacia arriba para un sí o un pulgar hacia abajo para un no.</a:t>
            </a:r>
            <a:endParaRPr lang="en-US" sz="1100" i="1"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53257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¡Sí! ¡Cualquier persona puede invitar a alguien a salir! Las mujeres pueden invitar a personas a salir a citas y lo hacen. Las personas de cualquier género pueden invitar a alguien a salir. Algunas veces en las películas, la televisión o incluso personas que conocemos dicen que solo los hombres pueden invitar a alguien a salir a una cita, pero eso no es verdad. </a:t>
            </a:r>
            <a:endParaRPr lang="en-US" sz="1100" i="1"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8172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siguiente pregunta: ¿Deben las dos personas decidir juntos qué hacer en una cita? Muestren un pulgar hacia arriba para un sí o un pulgar hacia abajo para un no.</a:t>
            </a:r>
            <a:endParaRPr lang="en-US" sz="1100" i="1" kern="1200">
              <a:solidFill>
                <a:schemeClr val="tx1"/>
              </a:solidFill>
              <a:effectLst/>
              <a:latin typeface="+mn-lt"/>
              <a:ea typeface="+mn-ea"/>
              <a:cs typeface="+mn-cs"/>
            </a:endParaRPr>
          </a:p>
          <a:p>
            <a:pPr lvl="2"/>
            <a:endParaRPr lang="en-US" sz="1100"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84869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¡Sí! Las parejas deben hablar entre sí sobre lo que les parece divertido a las dos personas. Es importante tomar decisiones juntas en una relación. Algunas parejas quizás se turnen para elegir qué hacer en una cita. </a:t>
            </a:r>
          </a:p>
          <a:p>
            <a:pPr marL="0" lvl="1"/>
            <a:endParaRPr lang="en-US" sz="1200" i="1" kern="1200">
              <a:solidFill>
                <a:schemeClr val="tx1"/>
              </a:solidFill>
              <a:effectLst/>
              <a:latin typeface="+mn-lt"/>
              <a:ea typeface="+mn-ea"/>
              <a:cs typeface="+mn-cs"/>
            </a:endParaRPr>
          </a:p>
          <a:p>
            <a:pPr marL="0" lvl="1"/>
            <a:r>
              <a:rPr lang="es-MX" sz="1200" b="0" i="1" strike="noStrike" cap="none" spc="0" baseline="0">
                <a:solidFill>
                  <a:srgbClr val="000000"/>
                </a:solidFill>
                <a:effectLst/>
                <a:latin typeface="Calibri"/>
                <a:ea typeface="Calibri"/>
                <a:cs typeface="Calibri"/>
              </a:rPr>
              <a:t>Está bien si quieren sorprender a su pareja de vez en cuando, pero no está bien que una persona siempre decida qué hacen en sus citas.</a:t>
            </a:r>
            <a:endParaRPr lang="en-US" sz="1100" i="1"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84996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¿Las citas siempre cuestan mucho dinero? Muestren un pulgar hacia arriba para un sí o un pulgar hacia abajo para un no.</a:t>
            </a:r>
            <a:endParaRPr lang="en-US" sz="1100" i="1"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2010376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¡No! Salir con alguien no se trata de salir a citas caras o comprar regalos caros para alguien. Salir con alguien se trata de respetar a alguien y tenerle cariño.</a:t>
            </a:r>
            <a:r>
              <a:rPr lang="es-MX" sz="1100" b="0" i="1" strike="noStrike" cap="none" spc="0" baseline="0">
                <a:solidFill>
                  <a:srgbClr val="000000"/>
                </a:solidFill>
                <a:effectLst/>
                <a:latin typeface="Calibri"/>
                <a:ea typeface="Calibri"/>
                <a:cs typeface="Calibri"/>
              </a:rPr>
              <a:t> </a:t>
            </a:r>
            <a:r>
              <a:rPr lang="es-MX" sz="1200" b="0" i="1" strike="noStrike" cap="none" spc="0" baseline="0">
                <a:solidFill>
                  <a:srgbClr val="000000"/>
                </a:solidFill>
                <a:effectLst/>
                <a:latin typeface="Calibri"/>
                <a:ea typeface="Calibri"/>
                <a:cs typeface="Calibri"/>
              </a:rPr>
              <a:t>Pueden hacer una actividad divertida y gratis con la persona. Hace rato, hicieron toda una lista de ideas para citas que son gratis o que no cuestan mucho dinero.</a:t>
            </a:r>
            <a:endParaRPr lang="en-US" sz="1100" i="1" kern="1200">
              <a:solidFill>
                <a:schemeClr val="tx1"/>
              </a:solidFill>
              <a:effectLst/>
              <a:latin typeface="+mn-lt"/>
              <a:ea typeface="+mn-ea"/>
              <a:cs typeface="+mn-cs"/>
            </a:endParaRPr>
          </a:p>
          <a:p>
            <a:pPr rtl="0"/>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512812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¿Siempre tiene que pagar el hombre por la cita? Muestren un pulgar hacia arriba para un sí o un pulgar hacia abajo para un no.</a:t>
            </a:r>
            <a:endParaRPr lang="en-US" sz="110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41274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Salir con alguien: algo que dos personas hacen juntas si deciden que quieren estar en una relación romántica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Consentimiento: obtener el permiso de alguien para hacer algo, cuando pregunten a alguien y les dicen que sí</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Preguntar: hablar con alguien para conseguir una respuesta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Límites: lo que es aceptable para ustedes en sus relaciones y lo que no es aceptable para ustedes.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Pagar: dar dinero a alguien por algo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Gratis: algo que no cuesta dinero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Besar: usar los labios para tocar los labios o el cuerpo de otra persona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Género: se refiere a la identidad de una persona como hombre, mujer o no binario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Estereotipo: cosas que las personas dicen sobre un grupo y que no todas son ciertas o verdaderas.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¡No! ¿Qué sucede si el hombre no tiene dinero para una cita? No es justo siempre esperar que el hombre pague por una cita. Además, </a:t>
            </a:r>
            <a:r>
              <a:rPr lang="es-MX" sz="1100" b="0" i="1" strike="noStrike" cap="none" spc="0" baseline="0">
                <a:solidFill>
                  <a:srgbClr val="000000"/>
                </a:solidFill>
                <a:effectLst/>
                <a:latin typeface="Calibri"/>
                <a:ea typeface="Calibri"/>
                <a:cs typeface="Calibri"/>
              </a:rPr>
              <a:t>algunas relaciones se forman por dos mujeres, dos personas no binarias o una mujer y una persona no binaria. Las parejas de cualquier género deben hablar abiertamente sobre quién pagará por las citas. Muchas parejas deciden dividir el costo de una cita o pagar las citas por turnos. ¡O pueden salir a una cita gratis!</a:t>
            </a:r>
            <a:endParaRPr lang="en-US" sz="105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219381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¿Se tiene que besar a alguien en la primera cita? </a:t>
            </a:r>
            <a:r>
              <a:rPr lang="es-MX" sz="1100" b="0" i="1" strike="noStrike" cap="none" spc="0" baseline="0">
                <a:solidFill>
                  <a:srgbClr val="000000"/>
                </a:solidFill>
                <a:effectLst/>
                <a:latin typeface="Calibri"/>
                <a:ea typeface="Calibri"/>
                <a:cs typeface="Calibri"/>
              </a:rPr>
              <a:t>Muestren un pulgar hacia arriba para un sí o un pulgar hacia abajo para un no.</a:t>
            </a:r>
            <a:endParaRPr lang="en-US" sz="11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456022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Nunca tienen que besar a alguien si no quieren. ¿Qué se necesita antes de tocar a alguien?</a:t>
            </a:r>
            <a:r>
              <a:rPr lang="es-MX" sz="1200" b="0" i="0" strike="noStrike" cap="none" spc="0" baseline="0" dirty="0">
                <a:solidFill>
                  <a:srgbClr val="000000"/>
                </a:solidFill>
                <a:effectLst/>
                <a:latin typeface="Calibri"/>
                <a:ea typeface="Calibri"/>
                <a:cs typeface="Calibri"/>
              </a:rPr>
              <a:t> </a:t>
            </a:r>
          </a:p>
          <a:p>
            <a:pPr marL="0" lvl="2"/>
            <a:endParaRPr lang="en-US" sz="1200"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2"/>
            <a:endParaRPr lang="en-US" sz="1200" i="0" kern="1200" baseline="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¡Se necesita su consentimiento! Está bien besar a alguien en la primera cita si tienen su consentimiento. También está bien no besar a alguien en una primera cita. Las dos personas deben sentirse cómodas y seguras. </a:t>
            </a:r>
          </a:p>
          <a:p>
            <a:pPr marL="0" lvl="2"/>
            <a:endParaRPr lang="es-MX" sz="1200" b="0" i="1" strike="noStrike" cap="none" spc="0" baseline="0" dirty="0">
              <a:solidFill>
                <a:srgbClr val="000000"/>
              </a:solidFill>
              <a:effectLst/>
              <a:latin typeface="Calibri"/>
              <a:ea typeface="Calibri"/>
              <a:cs typeface="Calibri"/>
            </a:endParaRPr>
          </a:p>
          <a:p>
            <a:pPr marL="0" lvl="2"/>
            <a:r>
              <a:rPr lang="es-MX" sz="1200" b="0" i="1" strike="noStrike" cap="none" spc="0" baseline="0" dirty="0">
                <a:solidFill>
                  <a:srgbClr val="000000"/>
                </a:solidFill>
                <a:effectLst/>
                <a:latin typeface="Calibri"/>
                <a:ea typeface="Calibri"/>
                <a:cs typeface="Calibri"/>
              </a:rPr>
              <a:t>¿Y si le compran la cena? ¿Hay que besarla? Muestren un pulgar hacia arriba para un sí o un pulgar hacia abajo para un no.</a:t>
            </a:r>
          </a:p>
          <a:p>
            <a:pPr marL="0" lvl="2"/>
            <a:endParaRPr lang="en-US" sz="1200" i="1"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2"/>
            <a:endParaRPr lang="en-US" sz="1100" i="1" kern="1200" dirty="0">
              <a:solidFill>
                <a:schemeClr val="tx1"/>
              </a:solidFill>
              <a:effectLst/>
              <a:latin typeface="+mn-lt"/>
              <a:ea typeface="+mn-ea"/>
              <a:cs typeface="+mn-cs"/>
            </a:endParaRPr>
          </a:p>
          <a:p>
            <a:pPr marL="0" lvl="2"/>
            <a:r>
              <a:rPr lang="es-MX" sz="11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Incluso cuando alguien le compra la cena o paga por el cine, no le deben un contacto físico o un beso.</a:t>
            </a:r>
            <a:r>
              <a:rPr lang="es-MX" sz="11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Solo deben besarse al final de la cita si las dos personas quieren.</a:t>
            </a:r>
            <a:r>
              <a:rPr lang="es-MX" sz="11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Recuerden usar la herramienta de Verificación de consentimiento.</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Cuando salen a citas con alguien, es muy importante obtener su consentimiento, o su aceptación, a cada paso del camino: al preguntarle si quiere salir, al decidir qué hacer en la cita, elegir cómo pagar por cosas y decidir qué tipos de contacto físico son aceptables para ustedes.</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Además, siempre deben respetar la respuesta de su pareja, incluso cuando los decepciona.</a:t>
            </a:r>
            <a:r>
              <a:rPr lang="es-MX" sz="11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 dice que no, deben detenerse, y su pareja también debe detenerse su ustedes dicen que no.</a:t>
            </a:r>
            <a:endParaRPr lang="en-US" sz="1100" i="1"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569678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citas siempre cuestan mucho dinero?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Hay muchas cosas gratis que pueden hacer en una cita, como ir a caminar.</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es la única manera de saber con seguridad si están saliendo con alguien? Muestren un dedo para “Si paga por su cena”, dos dedos para “Preguntándole si están saliendo” o tres dedos para “Si piensan que es lindo”.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única manera de saber con seguridad si están saliendo es preguntándole. Recuerden: necesitan obtener el consentimiento de la otra persona para estar en una relación romántica.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¿Solo los hombres pueden invitar a alguien a salir a una cita?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las personas de cualquier género pueden invitar a alguien a salir a una cita.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290661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198389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anterior, hablamos sobre la orientación sexual y los diferentes tipos de personas por quienes podrían tener sentimientos románticos. Cuando tienen esos sentimientos, ¿qué significa “salir con alguien”?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haya hablado sobre la pregunta por un tiempo, puede hacer la transición a la respuesta en la siguiente diapositiva.</a:t>
            </a: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9162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Tahoma"/>
                <a:ea typeface="Tahoma"/>
                <a:cs typeface="Tahoma"/>
              </a:rPr>
              <a:t>Diga: </a:t>
            </a:r>
            <a:r>
              <a:rPr lang="es-MX" sz="1200" b="0" i="1" strike="noStrike" cap="none" spc="0" baseline="0">
                <a:solidFill>
                  <a:srgbClr val="000000"/>
                </a:solidFill>
                <a:effectLst/>
                <a:latin typeface="Tahoma"/>
                <a:ea typeface="Tahoma"/>
                <a:cs typeface="Tahoma"/>
              </a:rPr>
              <a:t>“Salir con alguien” es cuando dos personas hacen cosas juntas si deciden que quieren estar en una relación romántica</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41318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sabe si sale con alguien?</a:t>
            </a:r>
            <a:r>
              <a:rPr lang="es-MX" sz="1200" b="0" i="0" strike="noStrike" cap="none" spc="0" baseline="0" dirty="0">
                <a:solidFill>
                  <a:srgbClr val="000000"/>
                </a:solidFill>
                <a:effectLst/>
                <a:latin typeface="Calibri"/>
                <a:ea typeface="Calibri"/>
                <a:cs typeface="Calibri"/>
              </a:rPr>
              <a:t> </a:t>
            </a:r>
          </a:p>
          <a:p>
            <a:pPr lvl="0"/>
            <a:endParaRPr lang="en-US" sz="1200" kern="1200" dirty="0">
              <a:solidFill>
                <a:schemeClr val="tx1"/>
              </a:solidFill>
              <a:effectLst/>
              <a:latin typeface="+mn-lt"/>
              <a:ea typeface="+mn-ea"/>
              <a:cs typeface="+mn-cs"/>
            </a:endParaRPr>
          </a:p>
          <a:p>
            <a:pPr lvl="0"/>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lvl="0"/>
            <a:endParaRPr lang="en-US" sz="1100" i="0" kern="1200" dirty="0">
              <a:solidFill>
                <a:schemeClr val="tx1"/>
              </a:solidFill>
              <a:effectLst/>
              <a:latin typeface="+mn-lt"/>
              <a:ea typeface="+mn-ea"/>
              <a:cs typeface="+mn-cs"/>
            </a:endParaRPr>
          </a:p>
          <a:p>
            <a:pPr lvl="0"/>
            <a:r>
              <a:rPr lang="es-MX" sz="11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¡Solo porque pasan tiempo a solas con alguien quien creen que es lindo, eso no significa que sea una cita! Algunas veces, personas creen que salen con alguien si pasan tiempo a solas juntos o si alguien paga por su cena. Pero los amigos pueden hacer esas cosas el uno con el otro. La única manera de saber con seguridad si están saliendo es preguntándole. </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74660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dos personas necesitan dar su consentimiento, aceptación o permiso para que sea una cita. Hace varias semanas, hablamos sobre las cuatro partes del consentimiento. Para obtener el consentimiento para salir a una cita con alguien, los dos necesitan estar pensando claramente y dar un sí con emoción a salir a la cita. Recuerden: nunca está bien presionar a alguien o intentar forzar a alguien a salir con ustedes. Incluso después de haber obtenido el consentimiento de alguien para salir con él, ¡asegúrense de verificarlo de vez en cuando! Pregunten a la otra persona si la está pasando bien y si le gustaría continuar saliendo a citas con ustedes. Las relaciones sanas necesitan buena comunicación y consentimiento.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han estado saliendo a citas por un tiempo, también necesitan obtener consentimiento para estar en una relación romántica.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Podrían preguntar: “¿Somos una pareja romántica?”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o “¿Quiere ser mi novio (o novia)?”.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Obtenga consentimiento en cada paso de su relación.</a:t>
            </a: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8</a:t>
            </a:fld>
            <a:endParaRPr lang="en-US"/>
          </a:p>
        </p:txBody>
      </p:sp>
    </p:spTree>
    <p:extLst>
      <p:ext uri="{BB962C8B-B14F-4D97-AF65-F5344CB8AC3E}">
        <p14:creationId xmlns:p14="http://schemas.microsoft.com/office/powerpoint/2010/main" val="5790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única manera de saber con seguridad si está saliendo con alguien es preguntando, y está bien preguntar si no están seguros. Piensen en su herramienta Verificación de consentimiento. La primera parte de la herramienta dice “¡Pregunte primero!”. ¿Qué podrían preguntarle a alguien para averiguar si están saliendo?</a:t>
            </a:r>
            <a:endParaRPr lang="en-US" b="0" i="1" dirty="0">
              <a:effectLst/>
            </a:endParaRP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¿Quiere salir a una cita conmigo?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¿Quiere ir al cine conmigo como una cita?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¿Estamos saliendo?</a:t>
            </a:r>
          </a:p>
          <a:p>
            <a:endParaRPr lang="en-US" b="0" dirty="0">
              <a:effectLst/>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Como pueden ver, es superimportante usar la palabra “salir” para asegurarse de que están saliendo con alguien. La segunda parte de la herramienta Verificación de consentimiento es respetar la respuesta. Si dice que sí, pueden salir a la cita. Si dice que no, necesitan escuchar y hacer caso. Hablaremos más en un par de semanas sobre maneras de lidiar con un no cuando preguntan a alguien si quiere salir a una cita.</a:t>
            </a:r>
            <a:br>
              <a:rPr sz="1200"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48186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2.png"/><Relationship Id="rId4" Type="http://schemas.openxmlformats.org/officeDocument/2006/relationships/image" Target="../media/image53.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0.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0.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6.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41.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5b2df67-4f5d-493c-a45d-f8e7d330fbbb@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sp>
        <p:nvSpPr>
          <p:cNvPr id="6" name="TextBox 5">
            <a:extLst>
              <a:ext uri="{FF2B5EF4-FFF2-40B4-BE49-F238E27FC236}">
                <a16:creationId xmlns:a16="http://schemas.microsoft.com/office/drawing/2014/main" id="{28BBF1B4-773E-076D-0F94-8954B937980A}"/>
              </a:ext>
            </a:extLst>
          </p:cNvPr>
          <p:cNvSpPr txBox="1"/>
          <p:nvPr/>
        </p:nvSpPr>
        <p:spPr>
          <a:xfrm rot="10800000" flipV="1">
            <a:off x="-73629" y="1720840"/>
            <a:ext cx="6095286" cy="3416320"/>
          </a:xfrm>
          <a:prstGeom prst="rect">
            <a:avLst/>
          </a:prstGeom>
          <a:solidFill>
            <a:schemeClr val="bg1"/>
          </a:solidFill>
        </p:spPr>
        <p:txBody>
          <a:bodyPr wrap="square" rtlCol="0">
            <a:spAutoFit/>
          </a:bodyPr>
          <a:lstStyle/>
          <a:p>
            <a:pPr algn="ctr"/>
            <a:r>
              <a:rPr lang="en-US" sz="7200" b="1" dirty="0">
                <a:latin typeface="PraterBlockPro" panose="020B0504010101020102" pitchFamily="34" charset="77"/>
                <a:cs typeface="PraterBlockPro" panose="020B0504010101020102" pitchFamily="34" charset="77"/>
              </a:rPr>
              <a:t>¿</a:t>
            </a:r>
            <a:r>
              <a:rPr lang="en-US" sz="7200" b="1" dirty="0" err="1">
                <a:latin typeface="PraterBlockPro" panose="020B0504010101020102" pitchFamily="34" charset="77"/>
                <a:cs typeface="PraterBlockPro" panose="020B0504010101020102" pitchFamily="34" charset="77"/>
              </a:rPr>
              <a:t>Qué</a:t>
            </a:r>
            <a:r>
              <a:rPr lang="en-US" sz="7200" b="1" dirty="0">
                <a:latin typeface="PraterBlockPro" panose="020B0504010101020102" pitchFamily="34" charset="77"/>
                <a:cs typeface="PraterBlockPro" panose="020B0504010101020102" pitchFamily="34" charset="77"/>
              </a:rPr>
              <a:t> </a:t>
            </a:r>
            <a:r>
              <a:rPr lang="en-US" sz="7200" b="1" dirty="0" err="1">
                <a:latin typeface="PraterBlockPro" panose="020B0504010101020102" pitchFamily="34" charset="77"/>
                <a:cs typeface="PraterBlockPro" panose="020B0504010101020102" pitchFamily="34" charset="77"/>
              </a:rPr>
              <a:t>significa</a:t>
            </a:r>
            <a:r>
              <a:rPr lang="en-US" sz="7200" b="1" dirty="0">
                <a:latin typeface="PraterBlockPro" panose="020B0504010101020102" pitchFamily="34" charset="77"/>
                <a:cs typeface="PraterBlockPro" panose="020B0504010101020102" pitchFamily="34" charset="77"/>
              </a:rPr>
              <a:t> “</a:t>
            </a:r>
            <a:r>
              <a:rPr lang="en-US" sz="7200" b="1" dirty="0" err="1">
                <a:latin typeface="PraterBlockPro" panose="020B0504010101020102" pitchFamily="34" charset="77"/>
                <a:cs typeface="PraterBlockPro" panose="020B0504010101020102" pitchFamily="34" charset="77"/>
              </a:rPr>
              <a:t>salir</a:t>
            </a:r>
            <a:r>
              <a:rPr lang="en-US" sz="7200" b="1" dirty="0">
                <a:latin typeface="PraterBlockPro" panose="020B0504010101020102" pitchFamily="34" charset="77"/>
                <a:cs typeface="PraterBlockPro" panose="020B0504010101020102" pitchFamily="34" charset="77"/>
              </a:rPr>
              <a:t> con </a:t>
            </a:r>
            <a:r>
              <a:rPr lang="en-US" sz="7200" b="1" dirty="0" err="1">
                <a:latin typeface="PraterBlockPro" panose="020B0504010101020102" pitchFamily="34" charset="77"/>
                <a:cs typeface="PraterBlockPro" panose="020B0504010101020102" pitchFamily="34" charset="77"/>
              </a:rPr>
              <a:t>alguien</a:t>
            </a:r>
            <a:r>
              <a:rPr lang="en-US" sz="7200" b="1" dirty="0">
                <a:latin typeface="PraterBlockPro" panose="020B0504010101020102" pitchFamily="34" charset="77"/>
                <a:cs typeface="PraterBlockPro" panose="020B0504010101020102" pitchFamily="34" charset="77"/>
              </a:rPr>
              <a:t>”?</a:t>
            </a:r>
          </a:p>
        </p:txBody>
      </p:sp>
      <p:sp>
        <p:nvSpPr>
          <p:cNvPr id="7" name="Footer Placeholder 3">
            <a:extLst>
              <a:ext uri="{FF2B5EF4-FFF2-40B4-BE49-F238E27FC236}">
                <a16:creationId xmlns:a16="http://schemas.microsoft.com/office/drawing/2014/main" id="{7F0682D0-EE16-6E49-B7BC-CB48BED7E16A}"/>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8" name="TextBox 7">
            <a:extLst>
              <a:ext uri="{FF2B5EF4-FFF2-40B4-BE49-F238E27FC236}">
                <a16:creationId xmlns:a16="http://schemas.microsoft.com/office/drawing/2014/main" id="{90B4F66D-A4B1-A842-8D5A-3CE3D54E61FB}"/>
              </a:ext>
            </a:extLst>
          </p:cNvPr>
          <p:cNvSpPr txBox="1"/>
          <p:nvPr/>
        </p:nvSpPr>
        <p:spPr>
          <a:xfrm>
            <a:off x="1933820" y="72814"/>
            <a:ext cx="6394409"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MIS DERECHOS, MI VIDA</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754" y="71487"/>
            <a:ext cx="6983756" cy="1325563"/>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Los pasos para salir con alguien</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42412" r="6371" b="6220"/>
          <a:stretch>
            <a:fillRect/>
          </a:stretch>
        </p:blipFill>
        <p:spPr>
          <a:xfrm>
            <a:off x="3527658" y="3542186"/>
            <a:ext cx="1399400" cy="1444368"/>
          </a:xfrm>
          <a:prstGeom prst="rect">
            <a:avLst/>
          </a:prstGeom>
        </p:spPr>
      </p:pic>
      <p:grpSp>
        <p:nvGrpSpPr>
          <p:cNvPr id="15" name="Group 14"/>
          <p:cNvGrpSpPr/>
          <p:nvPr/>
        </p:nvGrpSpPr>
        <p:grpSpPr>
          <a:xfrm>
            <a:off x="5904386" y="4140949"/>
            <a:ext cx="2942468" cy="2412957"/>
            <a:chOff x="3924591" y="1418172"/>
            <a:chExt cx="5125142" cy="4549061"/>
          </a:xfrm>
        </p:grpSpPr>
        <p:pic>
          <p:nvPicPr>
            <p:cNvPr id="12" name="Picture 3" descr="b1b7ac9a-f7a8-48a5-9f8b-68ef68ef28f5@namprd16"/>
            <p:cNvPicPr>
              <a:picLocks noChangeAspect="1" noChangeArrowheads="1"/>
            </p:cNvPicPr>
            <p:nvPr/>
          </p:nvPicPr>
          <p:blipFill>
            <a:blip r:embed="rId5" cstate="print">
              <a:extLst>
                <a:ext uri="{28A0092B-C50C-407E-A947-70E740481C1C}">
                  <a14:useLocalDpi xmlns:a14="http://schemas.microsoft.com/office/drawing/2010/main" val="0"/>
                </a:ext>
              </a:extLst>
            </a:blip>
            <a:srcRect r="33228"/>
            <a:stretch>
              <a:fillRect/>
            </a:stretch>
          </p:blipFill>
          <p:spPr bwMode="auto">
            <a:xfrm>
              <a:off x="3924591" y="1696823"/>
              <a:ext cx="5125142" cy="42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Callout 12"/>
            <p:cNvSpPr/>
            <p:nvPr/>
          </p:nvSpPr>
          <p:spPr>
            <a:xfrm>
              <a:off x="6044462" y="1418172"/>
              <a:ext cx="1275029" cy="1262884"/>
            </a:xfrm>
            <a:prstGeom prst="wedgeEllipseCallout">
              <a:avLst>
                <a:gd name="adj1" fmla="val -27355"/>
                <a:gd name="adj2" fmla="val 625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19945" y="1490023"/>
              <a:ext cx="1201784" cy="1077428"/>
            </a:xfrm>
            <a:prstGeom prst="rect">
              <a:avLst/>
            </a:prstGeom>
            <a:noFill/>
          </p:spPr>
          <p:txBody>
            <a:bodyPr wrap="square" rtlCol="0">
              <a:spAutoFit/>
            </a:bodyPr>
            <a:lstStyle/>
            <a:p>
              <a:pPr algn="ctr"/>
              <a:r>
                <a:rPr lang="es-MX" sz="1050" b="0" i="0" strike="noStrike" cap="none" spc="0" baseline="0" dirty="0">
                  <a:solidFill>
                    <a:srgbClr val="000000"/>
                  </a:solidFill>
                  <a:effectLst/>
                  <a:latin typeface="Tahoma"/>
                  <a:ea typeface="Tahoma"/>
                  <a:cs typeface="Tahoma"/>
                </a:rPr>
                <a:t>¡Eres muy cómico!</a:t>
              </a:r>
              <a:endParaRPr lang="en-US" sz="1050" dirty="0">
                <a:latin typeface="Tahoma" panose="020B0604030504040204" pitchFamily="34" charset="0"/>
                <a:ea typeface="Tahoma" panose="020B0604030504040204" pitchFamily="34" charset="0"/>
                <a:cs typeface="Tahoma" panose="020B0604030504040204" pitchFamily="34" charset="0"/>
              </a:endParaRPr>
            </a:p>
          </p:txBody>
        </p:sp>
      </p:grpSp>
      <p:pic>
        <p:nvPicPr>
          <p:cNvPr id="16" name="Picture 2" descr="57a78699-95c3-4a7b-96a7-0b6835223400@namprd16"/>
          <p:cNvPicPr>
            <a:picLocks noChangeAspect="1" noChangeArrowheads="1"/>
          </p:cNvPicPr>
          <p:nvPr/>
        </p:nvPicPr>
        <p:blipFill>
          <a:blip r:embed="rId6">
            <a:extLst>
              <a:ext uri="{28A0092B-C50C-407E-A947-70E740481C1C}">
                <a14:useLocalDpi xmlns:a14="http://schemas.microsoft.com/office/drawing/2010/main" val="0"/>
              </a:ext>
            </a:extLst>
          </a:blip>
          <a:srcRect r="28703"/>
          <a:stretch>
            <a:fillRect/>
          </a:stretch>
        </p:blipFill>
        <p:spPr bwMode="auto">
          <a:xfrm>
            <a:off x="2791344" y="4863767"/>
            <a:ext cx="2963098" cy="231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srcRect r="74422" b="53313"/>
          <a:stretch>
            <a:fillRect/>
          </a:stretch>
        </p:blipFill>
        <p:spPr>
          <a:xfrm>
            <a:off x="6436506" y="3245887"/>
            <a:ext cx="872934" cy="897401"/>
          </a:xfrm>
          <a:prstGeom prst="rect">
            <a:avLst/>
          </a:prstGeom>
        </p:spPr>
      </p:pic>
      <p:pic>
        <p:nvPicPr>
          <p:cNvPr id="19" name="Picture 18"/>
          <p:cNvPicPr>
            <a:picLocks noChangeAspect="1"/>
          </p:cNvPicPr>
          <p:nvPr/>
        </p:nvPicPr>
        <p:blipFill>
          <a:blip r:embed="rId7"/>
          <a:srcRect r="74422" b="53313"/>
          <a:stretch>
            <a:fillRect/>
          </a:stretch>
        </p:blipFill>
        <p:spPr>
          <a:xfrm>
            <a:off x="7651069" y="3206962"/>
            <a:ext cx="872934" cy="89740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l="42412" r="6371" b="6220"/>
          <a:stretch>
            <a:fillRect/>
          </a:stretch>
        </p:blipFill>
        <p:spPr>
          <a:xfrm>
            <a:off x="550931" y="3115083"/>
            <a:ext cx="1467395" cy="1514548"/>
          </a:xfrm>
          <a:prstGeom prst="rect">
            <a:avLst/>
          </a:prstGeom>
        </p:spPr>
      </p:pic>
      <p:sp>
        <p:nvSpPr>
          <p:cNvPr id="8" name="Right Arrow 7"/>
          <p:cNvSpPr/>
          <p:nvPr/>
        </p:nvSpPr>
        <p:spPr>
          <a:xfrm rot="9755497">
            <a:off x="1819636" y="3480768"/>
            <a:ext cx="539178" cy="369588"/>
          </a:xfrm>
          <a:prstGeom prst="rightArrow">
            <a:avLst>
              <a:gd name="adj1" fmla="val 5465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2ca1281e-5875-4856-8119-fa4a1d494862@namprd1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91760" y="4038352"/>
            <a:ext cx="4258292" cy="228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Callout 21"/>
          <p:cNvSpPr/>
          <p:nvPr/>
        </p:nvSpPr>
        <p:spPr>
          <a:xfrm>
            <a:off x="9544835" y="3241509"/>
            <a:ext cx="1734714" cy="779777"/>
          </a:xfrm>
          <a:prstGeom prst="wedgeEllipseCallout">
            <a:avLst>
              <a:gd name="adj1" fmla="val 26697"/>
              <a:gd name="adj2" fmla="val 10321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664009" y="3408576"/>
            <a:ext cx="1530296" cy="426720"/>
          </a:xfrm>
          <a:prstGeom prst="rect">
            <a:avLst/>
          </a:prstGeom>
          <a:noFill/>
        </p:spPr>
        <p:txBody>
          <a:bodyPr wrap="square" rtlCol="0">
            <a:spAutoFit/>
          </a:bodyPr>
          <a:lstStyle/>
          <a:p>
            <a:pPr algn="ctr"/>
            <a:r>
              <a:rPr lang="es-MX" sz="1100" b="0" i="0" strike="noStrike" cap="none" spc="0" baseline="0">
                <a:solidFill>
                  <a:srgbClr val="000000"/>
                </a:solidFill>
                <a:effectLst/>
                <a:latin typeface="Tahoma"/>
                <a:ea typeface="Tahoma"/>
                <a:cs typeface="Tahoma"/>
              </a:rPr>
              <a:t>¿Quiere salir a una cita conmigo?</a:t>
            </a:r>
            <a:endParaRPr lang="en-US" sz="1100">
              <a:latin typeface="Tahoma" panose="020B0604030504040204" pitchFamily="34" charset="0"/>
              <a:ea typeface="Tahoma" panose="020B0604030504040204" pitchFamily="34" charset="0"/>
              <a:cs typeface="Tahoma" panose="020B0604030504040204" pitchFamily="34" charset="0"/>
            </a:endParaRPr>
          </a:p>
        </p:txBody>
      </p:sp>
      <p:pic>
        <p:nvPicPr>
          <p:cNvPr id="25" name="Picture 2" descr="32e79440-7299-4026-981d-1ba5a2d0fa56@namprd16"/>
          <p:cNvPicPr>
            <a:picLocks noChangeAspect="1" noChangeArrowheads="1"/>
          </p:cNvPicPr>
          <p:nvPr/>
        </p:nvPicPr>
        <p:blipFill>
          <a:blip r:embed="rId9">
            <a:extLst>
              <a:ext uri="{28A0092B-C50C-407E-A947-70E740481C1C}">
                <a14:useLocalDpi xmlns:a14="http://schemas.microsoft.com/office/drawing/2010/main" val="0"/>
              </a:ext>
            </a:extLst>
          </a:blip>
          <a:srcRect r="53960" b="58829"/>
          <a:stretch>
            <a:fillRect/>
          </a:stretch>
        </p:blipFill>
        <p:spPr bwMode="auto">
          <a:xfrm>
            <a:off x="-44136" y="4409473"/>
            <a:ext cx="2810101" cy="20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8802502" y="1085089"/>
            <a:ext cx="583008" cy="5407786"/>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661798" y="1085089"/>
            <a:ext cx="583008" cy="5551074"/>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2520927" y="880125"/>
            <a:ext cx="592371" cy="5551073"/>
          </a:xfrm>
          <a:prstGeom prst="rect">
            <a:avLst/>
          </a:prstGeom>
        </p:spPr>
      </p:pic>
      <p:sp>
        <p:nvSpPr>
          <p:cNvPr id="29" name="Right Arrow 28"/>
          <p:cNvSpPr/>
          <p:nvPr/>
        </p:nvSpPr>
        <p:spPr>
          <a:xfrm rot="9677595">
            <a:off x="4585506" y="3949059"/>
            <a:ext cx="539178" cy="369588"/>
          </a:xfrm>
          <a:prstGeom prst="rightArrow">
            <a:avLst>
              <a:gd name="adj1" fmla="val 5465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3805" y="1542226"/>
            <a:ext cx="2615160" cy="1477328"/>
          </a:xfrm>
          <a:prstGeom prst="rect">
            <a:avLst/>
          </a:prstGeom>
          <a:noFill/>
        </p:spPr>
        <p:txBody>
          <a:bodyPr wrap="square" rtlCol="0">
            <a:spAutoFit/>
          </a:bodyPr>
          <a:lstStyle/>
          <a:p>
            <a:r>
              <a:rPr lang="es-MX" b="1" i="0" strike="noStrike" cap="none" spc="0" baseline="0" dirty="0">
                <a:solidFill>
                  <a:srgbClr val="000000"/>
                </a:solidFill>
                <a:effectLst/>
                <a:latin typeface="Tahoma"/>
                <a:ea typeface="Tahoma"/>
                <a:cs typeface="Tahoma"/>
              </a:rPr>
              <a:t>1. Conozca a alguien nuevo. Está en el círculo de personas que aún no conoce (círculo rojo).</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100691" y="1346234"/>
            <a:ext cx="2883949" cy="2031325"/>
          </a:xfrm>
          <a:prstGeom prst="rect">
            <a:avLst/>
          </a:prstGeom>
          <a:noFill/>
        </p:spPr>
        <p:txBody>
          <a:bodyPr wrap="square" rtlCol="0">
            <a:spAutoFit/>
          </a:bodyPr>
          <a:lstStyle/>
          <a:p>
            <a:r>
              <a:rPr lang="es-MX" b="1" i="0" strike="noStrike" cap="none" spc="0" baseline="0">
                <a:solidFill>
                  <a:srgbClr val="000000"/>
                </a:solidFill>
                <a:effectLst/>
                <a:latin typeface="Tahoma"/>
                <a:ea typeface="Tahoma"/>
                <a:cs typeface="Tahoma"/>
              </a:rPr>
              <a:t>2. Pase tiempo con alguien, conózcalo, comience a desarrollar confianza. Puede pasar al círculo de personas que conoce (círculo amarillo). </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6315350" y="1506521"/>
            <a:ext cx="2997538" cy="1754326"/>
          </a:xfrm>
          <a:prstGeom prst="rect">
            <a:avLst/>
          </a:prstGeom>
          <a:noFill/>
        </p:spPr>
        <p:txBody>
          <a:bodyPr wrap="square" rtlCol="0">
            <a:spAutoFit/>
          </a:bodyPr>
          <a:lstStyle/>
          <a:p>
            <a:r>
              <a:rPr lang="es-MX" b="1" i="0" strike="noStrike" cap="none" spc="0" baseline="0">
                <a:solidFill>
                  <a:srgbClr val="000000"/>
                </a:solidFill>
                <a:effectLst/>
                <a:latin typeface="Tahoma"/>
                <a:ea typeface="Tahoma"/>
                <a:cs typeface="Tahoma"/>
              </a:rPr>
              <a:t>3. Usted coquetea con alguien para mostrarle que le gusta. Esa persona coquetea de vuelta y los dos se sienten bien. </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9343113" y="1379953"/>
            <a:ext cx="2736395" cy="1477328"/>
          </a:xfrm>
          <a:prstGeom prst="rect">
            <a:avLst/>
          </a:prstGeom>
          <a:noFill/>
        </p:spPr>
        <p:txBody>
          <a:bodyPr wrap="square" rtlCol="0">
            <a:spAutoFit/>
          </a:bodyPr>
          <a:lstStyle/>
          <a:p>
            <a:r>
              <a:rPr lang="es-MX" b="1" i="0" strike="noStrike" cap="none" spc="0" baseline="0" dirty="0">
                <a:solidFill>
                  <a:srgbClr val="000000"/>
                </a:solidFill>
                <a:effectLst/>
                <a:latin typeface="Tahoma"/>
                <a:ea typeface="Tahoma"/>
                <a:cs typeface="Tahoma"/>
              </a:rPr>
              <a:t>4. Le pregunta si quiere salir a una cita. Si dice que no, se retira y respeta su respuesta.</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0013434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011" y="25343"/>
            <a:ext cx="10515600" cy="1325563"/>
          </a:xfrm>
        </p:spPr>
        <p:txBody>
          <a:bodyPr>
            <a:normAutofit/>
          </a:bodyPr>
          <a:lstStyle/>
          <a:p>
            <a:r>
              <a:rPr lang="es-MX" sz="5400" b="1" i="0" strike="noStrike" cap="none" spc="0" baseline="0">
                <a:solidFill>
                  <a:srgbClr val="000000"/>
                </a:solidFill>
                <a:effectLst/>
                <a:latin typeface="Tahoma"/>
                <a:ea typeface="Tahoma"/>
                <a:cs typeface="Tahoma"/>
              </a:rPr>
              <a:t>¡Usted es increíble!</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287468"/>
            <a:ext cx="10241280" cy="6733553"/>
          </a:xfrm>
          <a:prstGeom prst="rect">
            <a:avLst/>
          </a:prstGeom>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7083332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9" name="Group 8"/>
          <p:cNvGrpSpPr/>
          <p:nvPr/>
        </p:nvGrpSpPr>
        <p:grpSpPr>
          <a:xfrm>
            <a:off x="25686" y="0"/>
            <a:ext cx="12252051" cy="6858000"/>
            <a:chOff x="25686" y="0"/>
            <a:chExt cx="12252051" cy="68580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sp>
          <p:nvSpPr>
            <p:cNvPr id="11" name="TextBox 10"/>
            <p:cNvSpPr txBox="1"/>
            <p:nvPr/>
          </p:nvSpPr>
          <p:spPr>
            <a:xfrm>
              <a:off x="8484136" y="1123205"/>
              <a:ext cx="3642548"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¿Qué significa “salir con alguien”?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395040" y="2657794"/>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Ideas </a:t>
              </a:r>
              <a:r>
                <a:rPr lang="es-MX" sz="2800" dirty="0">
                  <a:solidFill>
                    <a:srgbClr val="000000"/>
                  </a:solidFill>
                  <a:latin typeface="Tahoma"/>
                  <a:ea typeface="Tahoma"/>
                  <a:cs typeface="Tahoma"/>
                </a:rPr>
                <a:t>para</a:t>
              </a:r>
              <a:r>
                <a:rPr lang="es-MX" sz="2800" b="0" i="0" strike="noStrike" cap="none" spc="0" baseline="0" dirty="0">
                  <a:solidFill>
                    <a:srgbClr val="000000"/>
                  </a:solidFill>
                  <a:effectLst/>
                  <a:latin typeface="Tahoma"/>
                  <a:ea typeface="Tahoma"/>
                  <a:cs typeface="Tahoma"/>
                </a:rPr>
                <a:t> citas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159623" y="4852007"/>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límites al salir con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020901" y="364929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9267823" y="5481009"/>
              <a:ext cx="3009914"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Juego Sí/No sobre </a:t>
              </a:r>
            </a:p>
            <a:p>
              <a:pPr algn="ctr"/>
              <a:r>
                <a:rPr lang="es-MX" sz="2400" b="0" i="0" strike="noStrike" cap="none" spc="0" baseline="0" dirty="0">
                  <a:solidFill>
                    <a:srgbClr val="000000"/>
                  </a:solidFill>
                  <a:effectLst/>
                  <a:latin typeface="Tahoma"/>
                  <a:ea typeface="Tahoma"/>
                  <a:cs typeface="Tahoma"/>
                </a:rPr>
                <a:t>salir con alguien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stretch>
              <a:fillRect/>
            </a:stretch>
          </p:blipFill>
          <p:spPr>
            <a:xfrm>
              <a:off x="2374035" y="3356829"/>
              <a:ext cx="1694056" cy="1186374"/>
            </a:xfrm>
            <a:prstGeom prst="rect">
              <a:avLst/>
            </a:prstGeom>
          </p:spPr>
        </p:pic>
        <p:grpSp>
          <p:nvGrpSpPr>
            <p:cNvPr id="17" name="Group 16"/>
            <p:cNvGrpSpPr/>
            <p:nvPr/>
          </p:nvGrpSpPr>
          <p:grpSpPr>
            <a:xfrm>
              <a:off x="6465422" y="5563801"/>
              <a:ext cx="2991880" cy="686027"/>
              <a:chOff x="1836954" y="3491605"/>
              <a:chExt cx="7610417" cy="1655058"/>
            </a:xfrm>
          </p:grpSpPr>
          <p:sp>
            <p:nvSpPr>
              <p:cNvPr id="21" name="Rectangle 2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82536" y="3505525"/>
                <a:ext cx="3564835"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064265" y="3503108"/>
                <a:ext cx="1492282" cy="1643555"/>
              </a:xfrm>
              <a:prstGeom prst="rect">
                <a:avLst/>
              </a:prstGeom>
            </p:spPr>
          </p:pic>
          <p:sp>
            <p:nvSpPr>
              <p:cNvPr id="25"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a:solidFill>
                      <a:srgbClr val="000000"/>
                    </a:solidFill>
                    <a:effectLst/>
                    <a:latin typeface="Tahoma"/>
                    <a:ea typeface="Tahoma"/>
                    <a:cs typeface="Tahoma"/>
                  </a:rPr>
                  <a:t>Si</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6" name="Title 1"/>
              <p:cNvSpPr txBox="1"/>
              <p:nvPr/>
            </p:nvSpPr>
            <p:spPr>
              <a:xfrm>
                <a:off x="7778873" y="3835108"/>
                <a:ext cx="1530755"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dirty="0">
                    <a:solidFill>
                      <a:srgbClr val="000000"/>
                    </a:solidFill>
                    <a:effectLst/>
                    <a:latin typeface="Tahoma"/>
                    <a:ea typeface="Tahoma"/>
                    <a:cs typeface="Tahoma"/>
                  </a:rPr>
                  <a:t>No</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grpSp>
        <p:pic>
          <p:nvPicPr>
            <p:cNvPr id="18" name="Picture 2" descr="8a08d96a-0227-45b6-980a-b9469580ba13@namprd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60581" y="769158"/>
              <a:ext cx="2718774" cy="15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8454fba8-7b8e-404b-959c-c603097ba186@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74035" y="1786416"/>
              <a:ext cx="2732907" cy="154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bac960a2-6173-4488-b819-4b823b6c9d4d@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286746" y="4508456"/>
              <a:ext cx="2181498" cy="122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3310" y="941349"/>
            <a:ext cx="1452282" cy="1246094"/>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0" name="Footer Placeholder 3">
            <a:extLst>
              <a:ext uri="{FF2B5EF4-FFF2-40B4-BE49-F238E27FC236}">
                <a16:creationId xmlns:a16="http://schemas.microsoft.com/office/drawing/2014/main" id="{9116FA39-EDEA-3E44-92AC-604234FCAD2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1" name="TextBox 30">
            <a:extLst>
              <a:ext uri="{FF2B5EF4-FFF2-40B4-BE49-F238E27FC236}">
                <a16:creationId xmlns:a16="http://schemas.microsoft.com/office/drawing/2014/main" id="{97C0B49F-E22A-5847-84C3-CAC64ED5D040}"/>
              </a:ext>
            </a:extLst>
          </p:cNvPr>
          <p:cNvSpPr txBox="1"/>
          <p:nvPr/>
        </p:nvSpPr>
        <p:spPr>
          <a:xfrm>
            <a:off x="1873538" y="282405"/>
            <a:ext cx="539871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5149294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052" y="-22708"/>
            <a:ext cx="8558349" cy="1325563"/>
          </a:xfrm>
        </p:spPr>
        <p:txBody>
          <a:bodyPr>
            <a:noAutofit/>
          </a:bodyPr>
          <a:lstStyle/>
          <a:p>
            <a:r>
              <a:rPr lang="es-MX" sz="4600" b="1" i="0" strike="noStrike" cap="none" spc="0" baseline="0">
                <a:solidFill>
                  <a:srgbClr val="000000"/>
                </a:solidFill>
                <a:effectLst/>
                <a:latin typeface="Tahoma"/>
                <a:ea typeface="Tahoma"/>
                <a:cs typeface="Tahoma"/>
              </a:rPr>
              <a:t>¿Qué se puede hacer en una cita?</a:t>
            </a:r>
            <a:endParaRPr lang="en-US" sz="46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5122" name="Picture 2" descr="79765464-783c-45c3-a511-f128ed2978b9@namprd16"/>
          <p:cNvPicPr>
            <a:picLocks noChangeAspect="1" noChangeArrowheads="1"/>
          </p:cNvPicPr>
          <p:nvPr/>
        </p:nvPicPr>
        <p:blipFill>
          <a:blip r:embed="rId4">
            <a:extLst>
              <a:ext uri="{28A0092B-C50C-407E-A947-70E740481C1C}">
                <a14:useLocalDpi xmlns:a14="http://schemas.microsoft.com/office/drawing/2010/main" val="0"/>
              </a:ext>
            </a:extLst>
          </a:blip>
          <a:srcRect r="64204"/>
          <a:stretch>
            <a:fillRect/>
          </a:stretch>
        </p:blipFill>
        <p:spPr bwMode="auto">
          <a:xfrm>
            <a:off x="1058632" y="2731109"/>
            <a:ext cx="2770701" cy="436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8454fba8-7b8e-404b-959c-c603097ba186@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07310" y="1350906"/>
            <a:ext cx="7323569" cy="412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79765464-783c-45c3-a511-f128ed2978b9@namprd16"/>
          <p:cNvPicPr>
            <a:picLocks noChangeAspect="1" noChangeArrowheads="1"/>
          </p:cNvPicPr>
          <p:nvPr/>
        </p:nvPicPr>
        <p:blipFill>
          <a:blip r:embed="rId4">
            <a:extLst>
              <a:ext uri="{28A0092B-C50C-407E-A947-70E740481C1C}">
                <a14:useLocalDpi xmlns:a14="http://schemas.microsoft.com/office/drawing/2010/main" val="0"/>
              </a:ext>
            </a:extLst>
          </a:blip>
          <a:srcRect l="39171" t="57154"/>
          <a:stretch>
            <a:fillRect/>
          </a:stretch>
        </p:blipFill>
        <p:spPr bwMode="auto">
          <a:xfrm>
            <a:off x="4766120" y="4988241"/>
            <a:ext cx="4708357" cy="18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79765464-783c-45c3-a511-f128ed2978b9@namprd16"/>
          <p:cNvPicPr>
            <a:picLocks noChangeAspect="1" noChangeArrowheads="1"/>
          </p:cNvPicPr>
          <p:nvPr/>
        </p:nvPicPr>
        <p:blipFill>
          <a:blip r:embed="rId4">
            <a:extLst>
              <a:ext uri="{28A0092B-C50C-407E-A947-70E740481C1C}">
                <a14:useLocalDpi xmlns:a14="http://schemas.microsoft.com/office/drawing/2010/main" val="0"/>
              </a:ext>
            </a:extLst>
          </a:blip>
          <a:srcRect l="29973" r="11465" b="42626"/>
          <a:stretch>
            <a:fillRect/>
          </a:stretch>
        </p:blipFill>
        <p:spPr bwMode="auto">
          <a:xfrm>
            <a:off x="999949" y="1014475"/>
            <a:ext cx="3607163" cy="19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337322" y="1608342"/>
            <a:ext cx="718457" cy="335280"/>
          </a:xfrm>
          <a:prstGeom prst="rect">
            <a:avLst/>
          </a:prstGeom>
          <a:noFill/>
        </p:spPr>
        <p:txBody>
          <a:bodyPr wrap="square" rtlCol="0">
            <a:spAutoFit/>
          </a:bodyPr>
          <a:lstStyle/>
          <a:p>
            <a:r>
              <a:rPr lang="es-MX" sz="1600" b="0" i="0" strike="noStrike" cap="none" spc="0" baseline="0" dirty="0">
                <a:solidFill>
                  <a:srgbClr val="000000"/>
                </a:solidFill>
                <a:effectLst/>
                <a:latin typeface="Tahoma"/>
                <a:ea typeface="Tahoma"/>
                <a:cs typeface="Tahoma"/>
              </a:rPr>
              <a:t>Cine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347098" y="1367140"/>
            <a:ext cx="1305702" cy="1397727"/>
            <a:chOff x="261257" y="2478564"/>
            <a:chExt cx="1659096" cy="1805759"/>
          </a:xfrm>
        </p:grpSpPr>
        <p:sp>
          <p:nvSpPr>
            <p:cNvPr id="10" name="TextBox 9"/>
            <p:cNvSpPr txBox="1"/>
            <p:nvPr/>
          </p:nvSpPr>
          <p:spPr>
            <a:xfrm>
              <a:off x="391999" y="2478564"/>
              <a:ext cx="1528354" cy="1805759"/>
            </a:xfrm>
            <a:prstGeom prst="rect">
              <a:avLst/>
            </a:prstGeom>
            <a:noFill/>
          </p:spPr>
          <p:txBody>
            <a:bodyPr wrap="square" rtlCol="0">
              <a:spAutoFit/>
            </a:bodyPr>
            <a:lstStyle/>
            <a:p>
              <a:r>
                <a:rPr lang="en-US" sz="8800" b="1">
                  <a:latin typeface="Tahoma" panose="020B0604030504040204" pitchFamily="34" charset="0"/>
                  <a:ea typeface="Tahoma" panose="020B0604030504040204" pitchFamily="34" charset="0"/>
                  <a:cs typeface="Tahoma" panose="020B0604030504040204" pitchFamily="34" charset="0"/>
                </a:rPr>
                <a:t>$</a:t>
              </a:r>
            </a:p>
          </p:txBody>
        </p:sp>
        <p:sp>
          <p:nvSpPr>
            <p:cNvPr id="9" name="&quot;No&quot; Symbol 8"/>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3523106" y="3121523"/>
            <a:ext cx="1305702" cy="1397727"/>
            <a:chOff x="261257" y="2478564"/>
            <a:chExt cx="1659096" cy="1805759"/>
          </a:xfrm>
        </p:grpSpPr>
        <p:sp>
          <p:nvSpPr>
            <p:cNvPr id="18" name="TextBox 17"/>
            <p:cNvSpPr txBox="1"/>
            <p:nvPr/>
          </p:nvSpPr>
          <p:spPr>
            <a:xfrm>
              <a:off x="391999" y="2478564"/>
              <a:ext cx="1528354" cy="1805759"/>
            </a:xfrm>
            <a:prstGeom prst="rect">
              <a:avLst/>
            </a:prstGeom>
            <a:noFill/>
          </p:spPr>
          <p:txBody>
            <a:bodyPr wrap="square" rtlCol="0">
              <a:spAutoFit/>
            </a:bodyPr>
            <a:lstStyle/>
            <a:p>
              <a:r>
                <a:rPr lang="en-US" sz="8800" b="1">
                  <a:latin typeface="Tahoma" panose="020B0604030504040204" pitchFamily="34" charset="0"/>
                  <a:ea typeface="Tahoma" panose="020B0604030504040204" pitchFamily="34" charset="0"/>
                  <a:cs typeface="Tahoma" panose="020B0604030504040204" pitchFamily="34" charset="0"/>
                </a:rPr>
                <a:t>$</a:t>
              </a:r>
            </a:p>
          </p:txBody>
        </p:sp>
        <p:sp>
          <p:nvSpPr>
            <p:cNvPr id="19" name="&quot;No&quot; Symbol 18"/>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10023411" y="2374593"/>
            <a:ext cx="1305702" cy="1397727"/>
            <a:chOff x="261257" y="2478564"/>
            <a:chExt cx="1659096" cy="1805759"/>
          </a:xfrm>
        </p:grpSpPr>
        <p:sp>
          <p:nvSpPr>
            <p:cNvPr id="21" name="TextBox 20"/>
            <p:cNvSpPr txBox="1"/>
            <p:nvPr/>
          </p:nvSpPr>
          <p:spPr>
            <a:xfrm>
              <a:off x="391999" y="2478564"/>
              <a:ext cx="1528354" cy="1805759"/>
            </a:xfrm>
            <a:prstGeom prst="rect">
              <a:avLst/>
            </a:prstGeom>
            <a:noFill/>
          </p:spPr>
          <p:txBody>
            <a:bodyPr wrap="square" rtlCol="0">
              <a:spAutoFit/>
            </a:bodyPr>
            <a:lstStyle/>
            <a:p>
              <a:r>
                <a:rPr lang="en-US" sz="8800" b="1">
                  <a:latin typeface="Tahoma" panose="020B0604030504040204" pitchFamily="34" charset="0"/>
                  <a:ea typeface="Tahoma" panose="020B0604030504040204" pitchFamily="34" charset="0"/>
                  <a:cs typeface="Tahoma" panose="020B0604030504040204" pitchFamily="34" charset="0"/>
                </a:rPr>
                <a:t>$</a:t>
              </a:r>
            </a:p>
          </p:txBody>
        </p:sp>
        <p:sp>
          <p:nvSpPr>
            <p:cNvPr id="22" name="&quot;No&quot; Symbol 21"/>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347098" y="5052032"/>
            <a:ext cx="1305702" cy="1397727"/>
            <a:chOff x="261257" y="2478564"/>
            <a:chExt cx="1659096" cy="1805759"/>
          </a:xfrm>
        </p:grpSpPr>
        <p:sp>
          <p:nvSpPr>
            <p:cNvPr id="24" name="TextBox 23"/>
            <p:cNvSpPr txBox="1"/>
            <p:nvPr/>
          </p:nvSpPr>
          <p:spPr>
            <a:xfrm>
              <a:off x="391999" y="2478564"/>
              <a:ext cx="1528354" cy="1805759"/>
            </a:xfrm>
            <a:prstGeom prst="rect">
              <a:avLst/>
            </a:prstGeom>
            <a:noFill/>
          </p:spPr>
          <p:txBody>
            <a:bodyPr wrap="square" rtlCol="0">
              <a:spAutoFit/>
            </a:bodyPr>
            <a:lstStyle/>
            <a:p>
              <a:r>
                <a:rPr lang="en-US" sz="8800" b="1">
                  <a:latin typeface="Tahoma" panose="020B0604030504040204" pitchFamily="34" charset="0"/>
                  <a:ea typeface="Tahoma" panose="020B0604030504040204" pitchFamily="34" charset="0"/>
                  <a:cs typeface="Tahoma" panose="020B0604030504040204" pitchFamily="34" charset="0"/>
                </a:rPr>
                <a:t>$</a:t>
              </a:r>
            </a:p>
          </p:txBody>
        </p:sp>
        <p:sp>
          <p:nvSpPr>
            <p:cNvPr id="25" name="&quot;No&quot; Symbol 24"/>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81325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8A3CD8-B664-094E-9356-EDDFEDFBB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9" name="Footer Placeholder 3">
            <a:extLst>
              <a:ext uri="{FF2B5EF4-FFF2-40B4-BE49-F238E27FC236}">
                <a16:creationId xmlns:a16="http://schemas.microsoft.com/office/drawing/2014/main" id="{6B9FB6C3-3B93-D84D-80D6-0417FA54FECC}"/>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0" name="Picture 9">
            <a:extLst>
              <a:ext uri="{FF2B5EF4-FFF2-40B4-BE49-F238E27FC236}">
                <a16:creationId xmlns:a16="http://schemas.microsoft.com/office/drawing/2014/main" id="{4F2E859F-616C-0340-9486-E364CF90583F}"/>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TextBox 10">
            <a:extLst>
              <a:ext uri="{FF2B5EF4-FFF2-40B4-BE49-F238E27FC236}">
                <a16:creationId xmlns:a16="http://schemas.microsoft.com/office/drawing/2014/main" id="{77A685EC-8DB5-7A4F-9ACD-5F6D04FFD648}"/>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8" name="Group 7"/>
          <p:cNvGrpSpPr/>
          <p:nvPr/>
        </p:nvGrpSpPr>
        <p:grpSpPr>
          <a:xfrm>
            <a:off x="0" y="0"/>
            <a:ext cx="12382544" cy="6858000"/>
            <a:chOff x="0" y="0"/>
            <a:chExt cx="123825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84136" y="1336147"/>
              <a:ext cx="3252752"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¿Qué significa “salir con alguien”?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106942" y="2545060"/>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Ideas para citas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59623" y="4852007"/>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límites al salir con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20901" y="364929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355517" y="5488430"/>
              <a:ext cx="3027027"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Juego Sí/No sobre </a:t>
              </a:r>
            </a:p>
            <a:p>
              <a:pPr algn="ctr"/>
              <a:r>
                <a:rPr lang="es-MX" sz="2400" b="0" i="0" strike="noStrike" cap="none" spc="0" baseline="0" dirty="0">
                  <a:solidFill>
                    <a:srgbClr val="000000"/>
                  </a:solidFill>
                  <a:effectLst/>
                  <a:latin typeface="Tahoma"/>
                  <a:ea typeface="Tahoma"/>
                  <a:cs typeface="Tahoma"/>
                </a:rPr>
                <a:t>salir con alguien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4"/>
            <a:stretch>
              <a:fillRect/>
            </a:stretch>
          </p:blipFill>
          <p:spPr>
            <a:xfrm>
              <a:off x="2374035" y="3356829"/>
              <a:ext cx="1694056" cy="1186374"/>
            </a:xfrm>
            <a:prstGeom prst="rect">
              <a:avLst/>
            </a:prstGeom>
          </p:spPr>
        </p:pic>
        <p:grpSp>
          <p:nvGrpSpPr>
            <p:cNvPr id="16" name="Group 15"/>
            <p:cNvGrpSpPr/>
            <p:nvPr/>
          </p:nvGrpSpPr>
          <p:grpSpPr>
            <a:xfrm>
              <a:off x="6465422" y="5563801"/>
              <a:ext cx="3019114" cy="686027"/>
              <a:chOff x="1836954" y="3491605"/>
              <a:chExt cx="7679694" cy="1655058"/>
            </a:xfrm>
          </p:grpSpPr>
          <p:sp>
            <p:nvSpPr>
              <p:cNvPr id="20" name="Rectangle 1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51812" y="3505525"/>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133541" y="3503108"/>
                <a:ext cx="1492282" cy="1643555"/>
              </a:xfrm>
              <a:prstGeom prst="rect">
                <a:avLst/>
              </a:prstGeom>
            </p:spPr>
          </p:pic>
          <p:sp>
            <p:nvSpPr>
              <p:cNvPr id="24"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p:nvPr/>
            </p:nvSpPr>
            <p:spPr>
              <a:xfrm>
                <a:off x="7734690" y="3835108"/>
                <a:ext cx="1530755"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No</a:t>
                </a:r>
                <a:endParaRPr lang="en-US" sz="1200" b="1">
                  <a:latin typeface="Tahoma" panose="020B0604030504040204" pitchFamily="34" charset="0"/>
                  <a:ea typeface="Tahoma" panose="020B0604030504040204" pitchFamily="34" charset="0"/>
                  <a:cs typeface="Tahoma" panose="020B0604030504040204" pitchFamily="34" charset="0"/>
                </a:endParaRPr>
              </a:p>
            </p:txBody>
          </p:sp>
        </p:grpSp>
        <p:pic>
          <p:nvPicPr>
            <p:cNvPr id="17" name="Picture 2" descr="8a08d96a-0227-45b6-980a-b9469580ba13@namprd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60581" y="769158"/>
              <a:ext cx="2718774" cy="15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8454fba8-7b8e-404b-959c-c603097ba186@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74035" y="1786416"/>
              <a:ext cx="2732907" cy="154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bac960a2-6173-4488-b819-4b823b6c9d4d@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286746" y="4508456"/>
              <a:ext cx="2181498" cy="122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3310" y="941349"/>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33316" y="2026749"/>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33316" y="3094389"/>
            <a:ext cx="1452282" cy="1246094"/>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1" name="Footer Placeholder 3">
            <a:extLst>
              <a:ext uri="{FF2B5EF4-FFF2-40B4-BE49-F238E27FC236}">
                <a16:creationId xmlns:a16="http://schemas.microsoft.com/office/drawing/2014/main" id="{E6E6FC09-68BC-6D48-A920-07706D7B8B3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2" name="TextBox 31">
            <a:extLst>
              <a:ext uri="{FF2B5EF4-FFF2-40B4-BE49-F238E27FC236}">
                <a16:creationId xmlns:a16="http://schemas.microsoft.com/office/drawing/2014/main" id="{D0CDAEFB-42E8-774B-97EC-BC185A2A1570}"/>
              </a:ext>
            </a:extLst>
          </p:cNvPr>
          <p:cNvSpPr txBox="1"/>
          <p:nvPr/>
        </p:nvSpPr>
        <p:spPr>
          <a:xfrm>
            <a:off x="1873538" y="215499"/>
            <a:ext cx="539871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35083562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322" y="167007"/>
            <a:ext cx="10099767" cy="1325563"/>
          </a:xfrm>
        </p:spPr>
        <p:txBody>
          <a:bodyPr>
            <a:noAutofit/>
          </a:bodyPr>
          <a:lstStyle/>
          <a:p>
            <a:r>
              <a:rPr lang="es-MX" sz="4000" b="1" i="0" strike="noStrike" cap="none" spc="0" baseline="0">
                <a:solidFill>
                  <a:srgbClr val="000000"/>
                </a:solidFill>
                <a:effectLst/>
                <a:latin typeface="Tahoma"/>
                <a:ea typeface="Tahoma"/>
                <a:cs typeface="Tahoma"/>
              </a:rPr>
              <a:t>Los límites en las relaciones románticas</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6146" name="Picture 2" descr="bac960a2-6173-4488-b819-4b823b6c9d4d@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8365" y="888520"/>
            <a:ext cx="9836332" cy="554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666922" y="322386"/>
            <a:ext cx="1370700" cy="542321"/>
          </a:xfrm>
          <a:prstGeom prst="rect">
            <a:avLst/>
          </a:prstGeom>
        </p:spPr>
      </p:pic>
    </p:spTree>
    <p:extLst>
      <p:ext uri="{BB962C8B-B14F-4D97-AF65-F5344CB8AC3E}">
        <p14:creationId xmlns:p14="http://schemas.microsoft.com/office/powerpoint/2010/main" val="26048891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909" y="212561"/>
            <a:ext cx="10092799" cy="1325563"/>
          </a:xfrm>
        </p:spPr>
        <p:txBody>
          <a:bodyPr>
            <a:normAutofit/>
          </a:bodyPr>
          <a:lstStyle/>
          <a:p>
            <a:r>
              <a:rPr lang="es-MX" sz="3600" b="1" i="0" strike="noStrike" cap="none" spc="0" baseline="0" dirty="0">
                <a:solidFill>
                  <a:srgbClr val="000000"/>
                </a:solidFill>
                <a:effectLst/>
                <a:latin typeface="Tahoma"/>
                <a:ea typeface="Tahoma"/>
                <a:cs typeface="Tahoma"/>
              </a:rPr>
              <a:t>¿Se siente a gusto con salir con otras personas?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7170" name="Picture 2" descr="5f6e3e15-4914-4f30-ab66-86f0b0f9c40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80473" y="1402427"/>
            <a:ext cx="9321776" cy="541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251ddd9c-6984-4e5d-a621-f8d45ab332b2@namprd16"/>
          <p:cNvPicPr>
            <a:picLocks noChangeAspect="1" noChangeArrowheads="1"/>
          </p:cNvPicPr>
          <p:nvPr/>
        </p:nvPicPr>
        <p:blipFill>
          <a:blip r:embed="rId5">
            <a:extLst>
              <a:ext uri="{28A0092B-C50C-407E-A947-70E740481C1C}">
                <a14:useLocalDpi xmlns:a14="http://schemas.microsoft.com/office/drawing/2010/main" val="0"/>
              </a:ext>
            </a:extLst>
          </a:blip>
          <a:srcRect r="24177"/>
          <a:stretch>
            <a:fillRect/>
          </a:stretch>
        </p:blipFill>
        <p:spPr bwMode="auto">
          <a:xfrm>
            <a:off x="7835100" y="1932428"/>
            <a:ext cx="4291584" cy="33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6dda89c7-199b-4b63-b1b8-ce8898104b06@namprd16"/>
          <p:cNvPicPr>
            <a:picLocks noChangeAspect="1" noChangeArrowheads="1"/>
          </p:cNvPicPr>
          <p:nvPr/>
        </p:nvPicPr>
        <p:blipFill>
          <a:blip r:embed="rId6">
            <a:extLst>
              <a:ext uri="{28A0092B-C50C-407E-A947-70E740481C1C}">
                <a14:useLocalDpi xmlns:a14="http://schemas.microsoft.com/office/drawing/2010/main" val="0"/>
              </a:ext>
            </a:extLst>
          </a:blip>
          <a:srcRect l="34151"/>
          <a:stretch>
            <a:fillRect/>
          </a:stretch>
        </p:blipFill>
        <p:spPr bwMode="auto">
          <a:xfrm>
            <a:off x="103032" y="1990623"/>
            <a:ext cx="3945364" cy="337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43682" y="264886"/>
            <a:ext cx="1370700" cy="542321"/>
          </a:xfrm>
          <a:prstGeom prst="rect">
            <a:avLst/>
          </a:prstGeom>
        </p:spPr>
      </p:pic>
    </p:spTree>
    <p:extLst>
      <p:ext uri="{BB962C8B-B14F-4D97-AF65-F5344CB8AC3E}">
        <p14:creationId xmlns:p14="http://schemas.microsoft.com/office/powerpoint/2010/main" val="41765009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739192" y="206604"/>
            <a:ext cx="9139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¿Con qué frecuencia debemos vernos?</a:t>
            </a:r>
            <a:endParaRPr lang="en-US" sz="42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4173" y="-5991"/>
            <a:ext cx="2088777" cy="1694330"/>
          </a:xfrm>
          <a:prstGeom prst="rect">
            <a:avLst/>
          </a:prstGeom>
        </p:spPr>
      </p:pic>
      <p:sp>
        <p:nvSpPr>
          <p:cNvPr id="9" name="Rectangle 8"/>
          <p:cNvSpPr/>
          <p:nvPr/>
        </p:nvSpPr>
        <p:spPr>
          <a:xfrm>
            <a:off x="317450" y="2193461"/>
            <a:ext cx="11563241" cy="357922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2175605" y="2142309"/>
            <a:ext cx="0" cy="35792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75867" y="2130170"/>
            <a:ext cx="0" cy="35792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9071" y="2142309"/>
            <a:ext cx="0" cy="35792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30987" y="2142309"/>
            <a:ext cx="0" cy="35792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004603" y="2130170"/>
            <a:ext cx="0" cy="35792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0776" y="1678419"/>
            <a:ext cx="1762205"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Lunes</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262036" y="1668505"/>
            <a:ext cx="1762205"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Martes</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075867" y="1678422"/>
            <a:ext cx="1999897"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Miércoles</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243058" y="1678419"/>
            <a:ext cx="1999897"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Jueves</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8375193" y="1688339"/>
            <a:ext cx="1999897"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Viernes</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0268940" y="1678419"/>
            <a:ext cx="1999897" cy="457200"/>
          </a:xfrm>
          <a:prstGeom prst="rect">
            <a:avLst/>
          </a:prstGeom>
          <a:noFill/>
        </p:spPr>
        <p:txBody>
          <a:bodyPr wrap="square" rtlCol="0">
            <a:spAutoFit/>
          </a:bodyPr>
          <a:lstStyle/>
          <a:p>
            <a:r>
              <a:rPr lang="es-MX" sz="2400" b="1" i="0" strike="noStrike" cap="none" spc="0" baseline="0">
                <a:solidFill>
                  <a:srgbClr val="000000"/>
                </a:solidFill>
                <a:effectLst/>
                <a:latin typeface="Tahoma"/>
                <a:ea typeface="Tahoma"/>
                <a:cs typeface="Tahoma"/>
              </a:rPr>
              <a:t>Sábado</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descr="5f6e3e15-4914-4f30-ab66-86f0b0f9c40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5369" y="3487313"/>
            <a:ext cx="3348821" cy="18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5f6e3e15-4914-4f30-ab66-86f0b0f9c40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38013" y="3487313"/>
            <a:ext cx="3348821" cy="18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5f6e3e15-4914-4f30-ab66-86f0b0f9c40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08561" y="3503194"/>
            <a:ext cx="3348821" cy="18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72719" y="2354033"/>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27" name="TextBox 26"/>
          <p:cNvSpPr txBox="1"/>
          <p:nvPr/>
        </p:nvSpPr>
        <p:spPr>
          <a:xfrm>
            <a:off x="2456971" y="2354033"/>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4556278" y="2354032"/>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29" name="TextBox 28"/>
          <p:cNvSpPr txBox="1"/>
          <p:nvPr/>
        </p:nvSpPr>
        <p:spPr>
          <a:xfrm>
            <a:off x="6448442" y="2354031"/>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0" name="TextBox 29"/>
          <p:cNvSpPr txBox="1"/>
          <p:nvPr/>
        </p:nvSpPr>
        <p:spPr>
          <a:xfrm>
            <a:off x="8536904" y="2354031"/>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1" name="TextBox 30"/>
          <p:cNvSpPr txBox="1"/>
          <p:nvPr/>
        </p:nvSpPr>
        <p:spPr>
          <a:xfrm>
            <a:off x="10396149" y="2354031"/>
            <a:ext cx="1373646" cy="830997"/>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5166044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129288"/>
            <a:ext cx="9749484" cy="1325563"/>
          </a:xfrm>
        </p:spPr>
        <p:txBody>
          <a:bodyPr>
            <a:normAutofit/>
          </a:bodyPr>
          <a:lstStyle/>
          <a:p>
            <a:pPr algn="ctr"/>
            <a:r>
              <a:rPr lang="es-MX" sz="3200" b="1" i="0" strike="noStrike" cap="none" spc="0" baseline="0" dirty="0">
                <a:solidFill>
                  <a:srgbClr val="000000"/>
                </a:solidFill>
                <a:effectLst/>
                <a:latin typeface="Tahoma"/>
                <a:ea typeface="Tahoma"/>
                <a:cs typeface="Tahoma"/>
              </a:rPr>
              <a:t>¿Con qué frecuencia debemos llamarnos y enviarnos mensajes de texto?</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9218" name="Picture 2" descr="bb3a6d90-5150-4049-a3be-0cd26759dcc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9448" y="1183974"/>
            <a:ext cx="10227763" cy="569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937646" y="1357668"/>
            <a:ext cx="627531" cy="5342965"/>
          </a:xfrm>
          <a:prstGeom prst="rect">
            <a:avLst/>
          </a:prstGeom>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4198643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B2B3AF-A210-8642-82BE-7371B62C0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6" name="Picture 15">
            <a:extLst>
              <a:ext uri="{FF2B5EF4-FFF2-40B4-BE49-F238E27FC236}">
                <a16:creationId xmlns:a16="http://schemas.microsoft.com/office/drawing/2014/main" id="{361D81CE-B736-9C48-A4E1-6E749C91A6BF}"/>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7" name="Picture 16">
            <a:extLst>
              <a:ext uri="{FF2B5EF4-FFF2-40B4-BE49-F238E27FC236}">
                <a16:creationId xmlns:a16="http://schemas.microsoft.com/office/drawing/2014/main" id="{99386625-EE42-4743-9938-7694025753A4}"/>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30" name="Picture 29">
            <a:extLst>
              <a:ext uri="{FF2B5EF4-FFF2-40B4-BE49-F238E27FC236}">
                <a16:creationId xmlns:a16="http://schemas.microsoft.com/office/drawing/2014/main" id="{6B436FA8-A794-9E42-8718-633570AC713E}"/>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31" name="Picture 30">
            <a:extLst>
              <a:ext uri="{FF2B5EF4-FFF2-40B4-BE49-F238E27FC236}">
                <a16:creationId xmlns:a16="http://schemas.microsoft.com/office/drawing/2014/main" id="{3FBBCDF7-E123-644C-9037-007A776A2381}"/>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32" name="Picture 31">
            <a:extLst>
              <a:ext uri="{FF2B5EF4-FFF2-40B4-BE49-F238E27FC236}">
                <a16:creationId xmlns:a16="http://schemas.microsoft.com/office/drawing/2014/main" id="{5239A423-B787-DF41-B1E8-D9524E5A37C3}"/>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33" name="Picture 2" descr="cdae504c-eb7a-44ef-9a85-7acc950b7752@namprd16">
            <a:extLst>
              <a:ext uri="{FF2B5EF4-FFF2-40B4-BE49-F238E27FC236}">
                <a16:creationId xmlns:a16="http://schemas.microsoft.com/office/drawing/2014/main" id="{FEE33BD6-F2AF-B347-BED5-B0C613A6B5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9CB9E527-FD46-6747-BF81-6C84A507D555}"/>
              </a:ext>
            </a:extLst>
          </p:cNvPr>
          <p:cNvGrpSpPr/>
          <p:nvPr/>
        </p:nvGrpSpPr>
        <p:grpSpPr>
          <a:xfrm>
            <a:off x="2143124" y="12080"/>
            <a:ext cx="8389686" cy="954107"/>
            <a:chOff x="2143124" y="12080"/>
            <a:chExt cx="8389686" cy="954107"/>
          </a:xfrm>
        </p:grpSpPr>
        <p:sp>
          <p:nvSpPr>
            <p:cNvPr id="35" name="Rectangle 34">
              <a:extLst>
                <a:ext uri="{FF2B5EF4-FFF2-40B4-BE49-F238E27FC236}">
                  <a16:creationId xmlns:a16="http://schemas.microsoft.com/office/drawing/2014/main" id="{1E2996C9-DD81-5E41-91E0-D35EF0D62793}"/>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6EB3DB0-762E-5F48-9A7F-82FA771D1291}"/>
                </a:ext>
              </a:extLst>
            </p:cNvPr>
            <p:cNvGrpSpPr/>
            <p:nvPr/>
          </p:nvGrpSpPr>
          <p:grpSpPr>
            <a:xfrm>
              <a:off x="2143124" y="12080"/>
              <a:ext cx="8389686" cy="954107"/>
              <a:chOff x="2143134" y="12080"/>
              <a:chExt cx="8121743" cy="954107"/>
            </a:xfrm>
          </p:grpSpPr>
          <p:sp>
            <p:nvSpPr>
              <p:cNvPr id="37" name="Rectangle 36">
                <a:extLst>
                  <a:ext uri="{FF2B5EF4-FFF2-40B4-BE49-F238E27FC236}">
                    <a16:creationId xmlns:a16="http://schemas.microsoft.com/office/drawing/2014/main" id="{C3DE7207-21CB-8B40-80F2-0E131FE031CF}"/>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146128-B099-5B46-AD75-C4C2221E108B}"/>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9" name="Picture 2" descr="4f9d871a-7f42-41a6-9d44-2b32673f4a0e@namprd16">
            <a:extLst>
              <a:ext uri="{FF2B5EF4-FFF2-40B4-BE49-F238E27FC236}">
                <a16:creationId xmlns:a16="http://schemas.microsoft.com/office/drawing/2014/main" id="{526664B6-0C6E-994D-9213-DD1DC5E7574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09628E2B-1573-214B-8786-BC9B6CC66C2E}"/>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41" name="Picture 40">
            <a:extLst>
              <a:ext uri="{FF2B5EF4-FFF2-40B4-BE49-F238E27FC236}">
                <a16:creationId xmlns:a16="http://schemas.microsoft.com/office/drawing/2014/main" id="{49BFC3E6-F798-8C40-AEE9-E5C7AFF156D4}"/>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42" name="Picture 41">
            <a:extLst>
              <a:ext uri="{FF2B5EF4-FFF2-40B4-BE49-F238E27FC236}">
                <a16:creationId xmlns:a16="http://schemas.microsoft.com/office/drawing/2014/main" id="{6C1F2178-99A2-D54A-B493-963C66CEDF3B}"/>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43" name="Footer Placeholder 3">
            <a:extLst>
              <a:ext uri="{FF2B5EF4-FFF2-40B4-BE49-F238E27FC236}">
                <a16:creationId xmlns:a16="http://schemas.microsoft.com/office/drawing/2014/main" id="{BCDEB121-497C-824E-83B7-00D90D2181C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8" name="Group 7"/>
          <p:cNvGrpSpPr/>
          <p:nvPr/>
        </p:nvGrpSpPr>
        <p:grpSpPr>
          <a:xfrm>
            <a:off x="0" y="0"/>
            <a:ext cx="12237757" cy="6858000"/>
            <a:chOff x="0" y="0"/>
            <a:chExt cx="12237757"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84136" y="1336147"/>
              <a:ext cx="374510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¿Qué significa “salir con alguien”?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445144" y="2770528"/>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Ideas para citas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59623" y="4852007"/>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límites al salir con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20901" y="364929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437101" y="5485214"/>
              <a:ext cx="2800656"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Juego Sí/No sobre </a:t>
              </a:r>
            </a:p>
            <a:p>
              <a:pPr algn="ctr"/>
              <a:r>
                <a:rPr lang="es-MX" sz="2400" b="0" i="0" strike="noStrike" cap="none" spc="0" baseline="0" dirty="0">
                  <a:solidFill>
                    <a:srgbClr val="000000"/>
                  </a:solidFill>
                  <a:effectLst/>
                  <a:latin typeface="Tahoma"/>
                  <a:ea typeface="Tahoma"/>
                  <a:cs typeface="Tahoma"/>
                </a:rPr>
                <a:t>salir con alguien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4"/>
            <a:stretch>
              <a:fillRect/>
            </a:stretch>
          </p:blipFill>
          <p:spPr>
            <a:xfrm>
              <a:off x="2374035" y="3356829"/>
              <a:ext cx="1694056" cy="1186374"/>
            </a:xfrm>
            <a:prstGeom prst="rect">
              <a:avLst/>
            </a:prstGeom>
          </p:spPr>
        </p:pic>
        <p:grpSp>
          <p:nvGrpSpPr>
            <p:cNvPr id="16" name="Group 15"/>
            <p:cNvGrpSpPr/>
            <p:nvPr/>
          </p:nvGrpSpPr>
          <p:grpSpPr>
            <a:xfrm>
              <a:off x="6465422" y="5563801"/>
              <a:ext cx="2947270" cy="686027"/>
              <a:chOff x="1836954" y="3491605"/>
              <a:chExt cx="7496946" cy="1655058"/>
            </a:xfrm>
          </p:grpSpPr>
          <p:sp>
            <p:nvSpPr>
              <p:cNvPr id="20" name="Rectangle 1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69064" y="3505525"/>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5950793" y="3503108"/>
                <a:ext cx="1492282" cy="1643555"/>
              </a:xfrm>
              <a:prstGeom prst="rect">
                <a:avLst/>
              </a:prstGeom>
            </p:spPr>
          </p:pic>
          <p:sp>
            <p:nvSpPr>
              <p:cNvPr id="24"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p:nvPr/>
            </p:nvSpPr>
            <p:spPr>
              <a:xfrm>
                <a:off x="7551942" y="3835108"/>
                <a:ext cx="1530755"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dirty="0">
                    <a:solidFill>
                      <a:srgbClr val="000000"/>
                    </a:solidFill>
                    <a:effectLst/>
                    <a:latin typeface="Tahoma"/>
                    <a:ea typeface="Tahoma"/>
                    <a:cs typeface="Tahoma"/>
                  </a:rPr>
                  <a:t>No</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grpSp>
        <p:pic>
          <p:nvPicPr>
            <p:cNvPr id="17" name="Picture 2" descr="8a08d96a-0227-45b6-980a-b9469580ba13@namprd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60581" y="769158"/>
              <a:ext cx="2718774" cy="15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8454fba8-7b8e-404b-959c-c603097ba186@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74035" y="1786416"/>
              <a:ext cx="2732907" cy="154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bac960a2-6173-4488-b819-4b823b6c9d4d@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286746" y="4508456"/>
              <a:ext cx="2181498" cy="122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3310" y="941349"/>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23125" y="2017879"/>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39558" y="3126129"/>
            <a:ext cx="1452282" cy="124609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525866" y="4171150"/>
            <a:ext cx="1452282" cy="1246094"/>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2" name="Footer Placeholder 3">
            <a:extLst>
              <a:ext uri="{FF2B5EF4-FFF2-40B4-BE49-F238E27FC236}">
                <a16:creationId xmlns:a16="http://schemas.microsoft.com/office/drawing/2014/main" id="{47611331-DDC3-B84F-A0F8-F4279293B60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3" name="TextBox 32">
            <a:extLst>
              <a:ext uri="{FF2B5EF4-FFF2-40B4-BE49-F238E27FC236}">
                <a16:creationId xmlns:a16="http://schemas.microsoft.com/office/drawing/2014/main" id="{F2889FC7-6A38-2B4B-98A1-D76A45ED51E0}"/>
              </a:ext>
            </a:extLst>
          </p:cNvPr>
          <p:cNvSpPr txBox="1"/>
          <p:nvPr/>
        </p:nvSpPr>
        <p:spPr>
          <a:xfrm>
            <a:off x="1873538" y="204348"/>
            <a:ext cx="539871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217877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68495" y="1350906"/>
            <a:ext cx="10717436" cy="6084807"/>
            <a:chOff x="814416" y="1703502"/>
            <a:chExt cx="6984110" cy="372625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37" y="1703502"/>
              <a:ext cx="6610497" cy="3726255"/>
            </a:xfrm>
            <a:prstGeom prst="rect">
              <a:avLst/>
            </a:prstGeom>
          </p:spPr>
        </p:pic>
        <p:sp>
          <p:nvSpPr>
            <p:cNvPr id="9" name="Oval 8"/>
            <p:cNvSpPr/>
            <p:nvPr/>
          </p:nvSpPr>
          <p:spPr>
            <a:xfrm>
              <a:off x="5682343" y="1703502"/>
              <a:ext cx="2116183" cy="16928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4416" y="1703502"/>
              <a:ext cx="2144002" cy="18631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213529" y="59725"/>
            <a:ext cx="7804186" cy="1325563"/>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Juego Sí/No</a:t>
            </a:r>
            <a:br>
              <a:rPr lang="es-MX" sz="5400" b="1" i="0" strike="noStrike" cap="none" spc="0" baseline="0" dirty="0">
                <a:solidFill>
                  <a:srgbClr val="000000"/>
                </a:solidFill>
                <a:effectLst/>
                <a:latin typeface="Tahoma"/>
                <a:ea typeface="Tahoma"/>
                <a:cs typeface="Tahoma"/>
              </a:rPr>
            </a:br>
            <a:r>
              <a:rPr lang="es-MX" sz="5400" b="1" i="0" strike="noStrike" cap="none" spc="0" baseline="0" dirty="0">
                <a:solidFill>
                  <a:srgbClr val="000000"/>
                </a:solidFill>
                <a:effectLst/>
                <a:latin typeface="Tahoma"/>
                <a:ea typeface="Tahoma"/>
                <a:cs typeface="Tahoma"/>
              </a:rPr>
              <a:t>sobre salir con alguien</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65992" y="2581512"/>
            <a:ext cx="2441108" cy="225030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9430951" y="3109618"/>
            <a:ext cx="2103174" cy="2316372"/>
          </a:xfrm>
          <a:prstGeom prst="rect">
            <a:avLst/>
          </a:prstGeom>
        </p:spPr>
      </p:pic>
      <p:sp>
        <p:nvSpPr>
          <p:cNvPr id="13" name="Heart 12"/>
          <p:cNvSpPr/>
          <p:nvPr/>
        </p:nvSpPr>
        <p:spPr>
          <a:xfrm rot="1202200">
            <a:off x="8115266" y="1551417"/>
            <a:ext cx="949421" cy="992439"/>
          </a:xfrm>
          <a:prstGeom prst="hear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9982740">
            <a:off x="2669087" y="1580077"/>
            <a:ext cx="949421" cy="992439"/>
          </a:xfrm>
          <a:prstGeom prst="hear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3074920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208" y="-116478"/>
            <a:ext cx="7723141"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Estereotipos de género</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br>
              <a:rPr lang="en-US"/>
            </a:br>
            <a:endParaRPr lang="en-US"/>
          </a:p>
        </p:txBody>
      </p:sp>
      <p:sp>
        <p:nvSpPr>
          <p:cNvPr id="6" name="Rectangle 5"/>
          <p:cNvSpPr/>
          <p:nvPr/>
        </p:nvSpPr>
        <p:spPr>
          <a:xfrm>
            <a:off x="1509170" y="5416528"/>
            <a:ext cx="9261566" cy="1477328"/>
          </a:xfrm>
          <a:prstGeom prst="rect">
            <a:avLst/>
          </a:prstGeom>
        </p:spPr>
        <p:txBody>
          <a:bodyPr wrap="square">
            <a:spAutoFit/>
          </a:bodyPr>
          <a:lstStyle/>
          <a:p>
            <a:pPr algn="ctr"/>
            <a:r>
              <a:rPr lang="es-MX" sz="3000" b="1" i="0" strike="noStrike" cap="none" spc="0" baseline="0" dirty="0">
                <a:solidFill>
                  <a:srgbClr val="000000"/>
                </a:solidFill>
                <a:effectLst/>
                <a:latin typeface="Tahoma"/>
                <a:ea typeface="Tahoma"/>
                <a:cs typeface="Tahoma"/>
              </a:rPr>
              <a:t>Los estereotipos de género son cosas que escuchamos sobre hombres y mujeres y que no todas son ciertas.</a:t>
            </a:r>
            <a:endParaRPr lang="en-US" sz="3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1762" y="977670"/>
            <a:ext cx="8128476" cy="458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7349586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060" y="93366"/>
            <a:ext cx="8244139" cy="1325563"/>
          </a:xfrm>
        </p:spPr>
        <p:txBody>
          <a:bodyPr>
            <a:normAutofit fontScale="90000"/>
          </a:bodyPr>
          <a:lstStyle/>
          <a:p>
            <a:pPr algn="ctr"/>
            <a:r>
              <a:rPr lang="es-MX" sz="4000" b="1" i="0" strike="noStrike" cap="none" spc="0" baseline="0" dirty="0">
                <a:solidFill>
                  <a:srgbClr val="000000"/>
                </a:solidFill>
                <a:effectLst/>
                <a:latin typeface="Tahoma"/>
                <a:ea typeface="Tahoma"/>
                <a:cs typeface="Tahoma"/>
              </a:rPr>
              <a:t>¿Puede una mujer invitar a alguien </a:t>
            </a:r>
            <a:br>
              <a:rPr sz="4000" dirty="0"/>
            </a:br>
            <a:r>
              <a:rPr lang="es-MX" sz="4000" b="1" i="0" strike="noStrike" cap="none" spc="0" baseline="0" dirty="0">
                <a:solidFill>
                  <a:srgbClr val="000000"/>
                </a:solidFill>
                <a:effectLst/>
                <a:latin typeface="Tahoma"/>
                <a:ea typeface="Tahoma"/>
                <a:cs typeface="Tahoma"/>
              </a:rPr>
              <a:t>a salir a una cita?</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7" name="Group 6"/>
          <p:cNvGrpSpPr/>
          <p:nvPr/>
        </p:nvGrpSpPr>
        <p:grpSpPr>
          <a:xfrm>
            <a:off x="2735095" y="5075672"/>
            <a:ext cx="6850710" cy="128005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385848" y="4397082"/>
            <a:ext cx="9914964" cy="779929"/>
          </a:xfrm>
          <a:prstGeom prst="rect">
            <a:avLst/>
          </a:prstGeom>
        </p:spPr>
      </p:pic>
      <p:pic>
        <p:nvPicPr>
          <p:cNvPr id="10242" name="Picture 2" descr="633bf05e-2bb5-45ba-9e69-1773eab66bae@namprd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91151" y="1320389"/>
            <a:ext cx="5659984" cy="319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14"/>
          <p:cNvSpPr/>
          <p:nvPr/>
        </p:nvSpPr>
        <p:spPr>
          <a:xfrm>
            <a:off x="2075714" y="1207483"/>
            <a:ext cx="2156652" cy="1149531"/>
          </a:xfrm>
          <a:prstGeom prst="wedgeEllipseCallout">
            <a:avLst>
              <a:gd name="adj1" fmla="val 56091"/>
              <a:gd name="adj2" fmla="val 3522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41727895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630" y="108780"/>
            <a:ext cx="9032180" cy="1325563"/>
          </a:xfrm>
        </p:spPr>
        <p:txBody>
          <a:bodyPr>
            <a:noAutofit/>
          </a:bodyPr>
          <a:lstStyle/>
          <a:p>
            <a:pPr algn="ctr"/>
            <a:r>
              <a:rPr lang="es-MX" sz="4000" b="1" i="0" strike="noStrike" cap="none" spc="0" baseline="0" dirty="0">
                <a:solidFill>
                  <a:srgbClr val="000000"/>
                </a:solidFill>
                <a:effectLst/>
                <a:latin typeface="Tahoma"/>
                <a:ea typeface="Tahoma"/>
                <a:cs typeface="Tahoma"/>
              </a:rPr>
              <a:t>¡Sí! ¡Cualquier persona puede invitar a alguien a salir!</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2" y="-15906"/>
            <a:ext cx="1747432" cy="1417445"/>
          </a:xfrm>
          <a:prstGeom prst="rect">
            <a:avLst/>
          </a:prstGeom>
        </p:spPr>
      </p:pic>
      <p:pic>
        <p:nvPicPr>
          <p:cNvPr id="7" name="Picture 2" descr="633bf05e-2bb5-45ba-9e69-1773eab66bae@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6007" y="1830259"/>
            <a:ext cx="7527247" cy="424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2574642" y="1514204"/>
            <a:ext cx="2584709" cy="1528768"/>
          </a:xfrm>
          <a:prstGeom prst="wedgeEllipseCallout">
            <a:avLst>
              <a:gd name="adj1" fmla="val 56091"/>
              <a:gd name="adj2" fmla="val 3522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29544" y="1964548"/>
            <a:ext cx="1932684"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¿Quiere salir a una cita?</a:t>
            </a:r>
            <a:endParaRPr lang="en-US" sz="2800" dirty="0">
              <a:latin typeface="Smoothy" pitchFamily="2" charset="77"/>
              <a:ea typeface="Tahoma" panose="020B0604030504040204" pitchFamily="34" charset="0"/>
              <a:cs typeface="Tahoma" panose="020B0604030504040204" pitchFamily="34" charset="0"/>
            </a:endParaRPr>
          </a:p>
        </p:txBody>
      </p:sp>
      <p:grpSp>
        <p:nvGrpSpPr>
          <p:cNvPr id="17" name="Group 16"/>
          <p:cNvGrpSpPr/>
          <p:nvPr/>
        </p:nvGrpSpPr>
        <p:grpSpPr>
          <a:xfrm>
            <a:off x="286856" y="3337485"/>
            <a:ext cx="3577716" cy="1733659"/>
            <a:chOff x="3103187" y="5394960"/>
            <a:chExt cx="2867033" cy="1269290"/>
          </a:xfrm>
        </p:grpSpPr>
        <p:sp>
          <p:nvSpPr>
            <p:cNvPr id="11" name="Rectangle 10"/>
            <p:cNvSpPr/>
            <p:nvPr/>
          </p:nvSpPr>
          <p:spPr>
            <a:xfrm>
              <a:off x="3103187" y="5394960"/>
              <a:ext cx="2867033" cy="126929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t="4183" r="67947" b="43399"/>
            <a:stretch>
              <a:fillRect/>
            </a:stretch>
          </p:blipFill>
          <p:spPr>
            <a:xfrm>
              <a:off x="3208835" y="5394960"/>
              <a:ext cx="1431802" cy="1269290"/>
            </a:xfrm>
            <a:prstGeom prst="rect">
              <a:avLst/>
            </a:prstGeom>
          </p:spPr>
        </p:pic>
        <p:sp>
          <p:nvSpPr>
            <p:cNvPr id="15" name="Title 1"/>
            <p:cNvSpPr txBox="1"/>
            <p:nvPr/>
          </p:nvSpPr>
          <p:spPr>
            <a:xfrm>
              <a:off x="4605369" y="5660632"/>
              <a:ext cx="1231117" cy="848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8990631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001946" y="186996"/>
            <a:ext cx="9620019" cy="1145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i="0" strike="noStrike" cap="none" spc="0" baseline="0" dirty="0">
                <a:solidFill>
                  <a:srgbClr val="000000"/>
                </a:solidFill>
                <a:effectLst/>
                <a:latin typeface="Tahoma"/>
                <a:ea typeface="Tahoma"/>
                <a:cs typeface="Tahoma"/>
              </a:rPr>
              <a:t>¿Deben las dos personas decidir </a:t>
            </a:r>
          </a:p>
          <a:p>
            <a:pPr algn="ctr"/>
            <a:r>
              <a:rPr lang="es-MX" sz="3600" b="1" i="0" strike="noStrike" cap="none" spc="0" baseline="0" dirty="0">
                <a:solidFill>
                  <a:srgbClr val="000000"/>
                </a:solidFill>
                <a:effectLst/>
                <a:latin typeface="Tahoma"/>
                <a:ea typeface="Tahoma"/>
                <a:cs typeface="Tahoma"/>
              </a:rPr>
              <a:t>juntos qué hacer en una cita?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8" name="Group 7"/>
          <p:cNvGrpSpPr/>
          <p:nvPr/>
        </p:nvGrpSpPr>
        <p:grpSpPr>
          <a:xfrm>
            <a:off x="2511014" y="5087979"/>
            <a:ext cx="6850710" cy="128005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240745" y="4412857"/>
            <a:ext cx="9914964" cy="77992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946" y="1224008"/>
            <a:ext cx="5901282" cy="3463787"/>
          </a:xfrm>
          <a:prstGeom prst="rect">
            <a:avLst/>
          </a:prstGeom>
        </p:spPr>
      </p:pic>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168389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528174" y="78431"/>
            <a:ext cx="91064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i="0" strike="noStrike" cap="none" spc="0" baseline="0" dirty="0">
                <a:solidFill>
                  <a:srgbClr val="000000"/>
                </a:solidFill>
                <a:effectLst/>
                <a:latin typeface="Tahoma"/>
                <a:ea typeface="Tahoma"/>
                <a:cs typeface="Tahoma"/>
              </a:rPr>
              <a:t>¡Sí! Las parejas deben platicar entre sí sobre sus citas.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10" name="Group 9"/>
          <p:cNvGrpSpPr/>
          <p:nvPr/>
        </p:nvGrpSpPr>
        <p:grpSpPr>
          <a:xfrm>
            <a:off x="872072" y="3327448"/>
            <a:ext cx="3577716" cy="1733659"/>
            <a:chOff x="3103187" y="5394960"/>
            <a:chExt cx="2867033" cy="1269290"/>
          </a:xfrm>
        </p:grpSpPr>
        <p:sp>
          <p:nvSpPr>
            <p:cNvPr id="11" name="Rectangle 10"/>
            <p:cNvSpPr/>
            <p:nvPr/>
          </p:nvSpPr>
          <p:spPr>
            <a:xfrm>
              <a:off x="3103187" y="5394960"/>
              <a:ext cx="2867033" cy="126929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3208835" y="5394960"/>
              <a:ext cx="1431802" cy="1269290"/>
            </a:xfrm>
            <a:prstGeom prst="rect">
              <a:avLst/>
            </a:prstGeom>
          </p:spPr>
        </p:pic>
        <p:sp>
          <p:nvSpPr>
            <p:cNvPr id="13" name="Title 1"/>
            <p:cNvSpPr txBox="1"/>
            <p:nvPr/>
          </p:nvSpPr>
          <p:spPr>
            <a:xfrm>
              <a:off x="4605369" y="5660632"/>
              <a:ext cx="1231117" cy="848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4120" y="1246852"/>
            <a:ext cx="9224298" cy="5414248"/>
          </a:xfrm>
          <a:prstGeom prst="rect">
            <a:avLst/>
          </a:prstGeom>
        </p:spPr>
      </p:pic>
      <p:sp>
        <p:nvSpPr>
          <p:cNvPr id="9" name="TextBox 8"/>
          <p:cNvSpPr txBox="1"/>
          <p:nvPr/>
        </p:nvSpPr>
        <p:spPr>
          <a:xfrm>
            <a:off x="4300201" y="1678424"/>
            <a:ext cx="1674079"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¿Dónde podríamos</a:t>
            </a:r>
          </a:p>
          <a:p>
            <a:pPr algn="ctr"/>
            <a:r>
              <a:rPr lang="es-MX" sz="2400" b="0" i="0" strike="noStrike" cap="none" spc="0" baseline="0" dirty="0">
                <a:solidFill>
                  <a:srgbClr val="000000"/>
                </a:solidFill>
                <a:effectLst/>
                <a:latin typeface="Smoothy" pitchFamily="2" charset="77"/>
                <a:ea typeface="Tahoma"/>
                <a:cs typeface="Tahoma"/>
              </a:rPr>
              <a:t>ir a cenar?</a:t>
            </a:r>
            <a:endParaRPr lang="en-US" sz="2400" dirty="0">
              <a:latin typeface="Smoothy" pitchFamily="2" charset="77"/>
              <a:ea typeface="Tahoma" panose="020B0604030504040204" pitchFamily="34" charset="0"/>
              <a:cs typeface="Tahoma" panose="020B0604030504040204" pitchFamily="34" charset="0"/>
            </a:endParaRPr>
          </a:p>
        </p:txBody>
      </p:sp>
      <p:sp>
        <p:nvSpPr>
          <p:cNvPr id="16" name="TextBox 15"/>
          <p:cNvSpPr txBox="1"/>
          <p:nvPr/>
        </p:nvSpPr>
        <p:spPr>
          <a:xfrm>
            <a:off x="9548316" y="2138004"/>
            <a:ext cx="1674079" cy="1107996"/>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Podríamos ir</a:t>
            </a:r>
          </a:p>
          <a:p>
            <a:pPr algn="ctr"/>
            <a:r>
              <a:rPr lang="es-MX" sz="2200" b="0" i="0" strike="noStrike" cap="none" spc="0" baseline="0" dirty="0">
                <a:solidFill>
                  <a:srgbClr val="000000"/>
                </a:solidFill>
                <a:effectLst/>
                <a:latin typeface="Smoothy" pitchFamily="2" charset="77"/>
                <a:ea typeface="Tahoma"/>
                <a:cs typeface="Tahoma"/>
              </a:rPr>
              <a:t>a unos tacos. ¿Qué opina?</a:t>
            </a:r>
            <a:endParaRPr lang="en-US" sz="2200" dirty="0">
              <a:latin typeface="Smoothy" pitchFamily="2" charset="77"/>
              <a:ea typeface="Tahoma" panose="020B0604030504040204" pitchFamily="34" charset="0"/>
              <a:cs typeface="Tahoma" panose="020B0604030504040204" pitchFamily="34" charset="0"/>
            </a:endParaRPr>
          </a:p>
        </p:txBody>
      </p:sp>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3578611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11869" y="359849"/>
            <a:ext cx="10021824" cy="942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400" b="1" i="0" strike="noStrike" cap="none" spc="0" baseline="0">
                <a:solidFill>
                  <a:srgbClr val="000000"/>
                </a:solidFill>
                <a:effectLst/>
                <a:latin typeface="Tahoma"/>
                <a:ea typeface="Tahoma"/>
                <a:cs typeface="Tahoma"/>
              </a:rPr>
              <a:t>¿Las citas siempre cuestan </a:t>
            </a:r>
          </a:p>
          <a:p>
            <a:pPr algn="ctr"/>
            <a:r>
              <a:rPr lang="es-MX" sz="4400" b="1" i="0" strike="noStrike" cap="none" spc="0" baseline="0">
                <a:solidFill>
                  <a:srgbClr val="000000"/>
                </a:solidFill>
                <a:effectLst/>
                <a:latin typeface="Tahoma"/>
                <a:ea typeface="Tahoma"/>
                <a:cs typeface="Tahoma"/>
              </a:rPr>
              <a:t>mucho dinero?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8" name="Group 7"/>
          <p:cNvGrpSpPr/>
          <p:nvPr/>
        </p:nvGrpSpPr>
        <p:grpSpPr>
          <a:xfrm>
            <a:off x="2051409" y="5143121"/>
            <a:ext cx="6850710" cy="128005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99437" y="4459442"/>
            <a:ext cx="9914964" cy="779929"/>
          </a:xfrm>
          <a:prstGeom prst="rect">
            <a:avLst/>
          </a:prstGeom>
        </p:spPr>
      </p:pic>
      <p:pic>
        <p:nvPicPr>
          <p:cNvPr id="17" name="Picture 2" descr="7062f536-a4b3-49fc-beca-237f8dad8e0b@namprd16"/>
          <p:cNvPicPr>
            <a:picLocks noChangeAspect="1" noChangeArrowheads="1"/>
          </p:cNvPicPr>
          <p:nvPr/>
        </p:nvPicPr>
        <p:blipFill>
          <a:blip r:embed="rId6">
            <a:extLst>
              <a:ext uri="{28A0092B-C50C-407E-A947-70E740481C1C}">
                <a14:useLocalDpi xmlns:a14="http://schemas.microsoft.com/office/drawing/2010/main" val="0"/>
              </a:ext>
            </a:extLst>
          </a:blip>
          <a:srcRect r="48038"/>
          <a:stretch>
            <a:fillRect/>
          </a:stretch>
        </p:blipFill>
        <p:spPr bwMode="auto">
          <a:xfrm>
            <a:off x="3294076" y="1480211"/>
            <a:ext cx="3773556" cy="409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614863" y="2073151"/>
            <a:ext cx="2191852" cy="76944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a:t>
            </a:r>
          </a:p>
        </p:txBody>
      </p:sp>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99745" y="323902"/>
            <a:ext cx="1370700" cy="542321"/>
          </a:xfrm>
          <a:prstGeom prst="rect">
            <a:avLst/>
          </a:prstGeom>
        </p:spPr>
      </p:pic>
    </p:spTree>
    <p:extLst>
      <p:ext uri="{BB962C8B-B14F-4D97-AF65-F5344CB8AC3E}">
        <p14:creationId xmlns:p14="http://schemas.microsoft.com/office/powerpoint/2010/main" val="38150300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24" y="175758"/>
            <a:ext cx="8266176" cy="1325563"/>
          </a:xfrm>
        </p:spPr>
        <p:txBody>
          <a:bodyPr/>
          <a:lstStyle/>
          <a:p>
            <a:pPr algn="ctr"/>
            <a:r>
              <a:rPr lang="es-MX" sz="4400" b="1" i="0" strike="noStrike" cap="none" spc="0" baseline="0">
                <a:solidFill>
                  <a:srgbClr val="000000"/>
                </a:solidFill>
                <a:effectLst/>
                <a:latin typeface="Tahoma"/>
                <a:ea typeface="Tahoma"/>
                <a:cs typeface="Tahoma"/>
              </a:rPr>
              <a:t>¡No! Muchas citas son gratis o cuestan poco.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14" name="Group 13"/>
          <p:cNvGrpSpPr/>
          <p:nvPr/>
        </p:nvGrpSpPr>
        <p:grpSpPr>
          <a:xfrm>
            <a:off x="634599" y="2465401"/>
            <a:ext cx="3588782" cy="1777739"/>
            <a:chOff x="7086864" y="5403857"/>
            <a:chExt cx="2867033" cy="1271160"/>
          </a:xfrm>
        </p:grpSpPr>
        <p:sp>
          <p:nvSpPr>
            <p:cNvPr id="9" name="Rectangle 8"/>
            <p:cNvSpPr/>
            <p:nvPr/>
          </p:nvSpPr>
          <p:spPr>
            <a:xfrm>
              <a:off x="7086864" y="5405727"/>
              <a:ext cx="2867033" cy="1269290"/>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7233019" y="5403857"/>
              <a:ext cx="1200175" cy="1271160"/>
            </a:xfrm>
            <a:prstGeom prst="rect">
              <a:avLst/>
            </a:prstGeom>
          </p:spPr>
        </p:pic>
        <p:sp>
          <p:nvSpPr>
            <p:cNvPr id="13" name="Title 1"/>
            <p:cNvSpPr txBox="1"/>
            <p:nvPr/>
          </p:nvSpPr>
          <p:spPr>
            <a:xfrm>
              <a:off x="8520751" y="5660632"/>
              <a:ext cx="1231117" cy="848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6600" b="1" i="0" strike="noStrike" cap="none" spc="0" baseline="0">
                  <a:solidFill>
                    <a:srgbClr val="000000"/>
                  </a:solidFill>
                  <a:effectLst/>
                  <a:latin typeface="Tahoma"/>
                  <a:ea typeface="Tahoma"/>
                  <a:cs typeface="Tahoma"/>
                </a:rPr>
                <a:t>NO</a:t>
              </a:r>
              <a:endParaRPr lang="en-US" sz="6600" b="1">
                <a:latin typeface="Tahoma" panose="020B0604030504040204" pitchFamily="34" charset="0"/>
                <a:ea typeface="Tahoma" panose="020B0604030504040204" pitchFamily="34" charset="0"/>
                <a:cs typeface="Tahoma" panose="020B0604030504040204" pitchFamily="34" charset="0"/>
              </a:endParaRPr>
            </a:p>
          </p:txBody>
        </p:sp>
      </p:grpSp>
      <p:pic>
        <p:nvPicPr>
          <p:cNvPr id="15" name="Picture 2" descr="79765464-783c-45c3-a511-f128ed2978b9@namprd16"/>
          <p:cNvPicPr>
            <a:picLocks noChangeAspect="1" noChangeArrowheads="1"/>
          </p:cNvPicPr>
          <p:nvPr/>
        </p:nvPicPr>
        <p:blipFill>
          <a:blip r:embed="rId5" cstate="print">
            <a:extLst>
              <a:ext uri="{28A0092B-C50C-407E-A947-70E740481C1C}">
                <a14:useLocalDpi xmlns:a14="http://schemas.microsoft.com/office/drawing/2010/main" val="0"/>
              </a:ext>
            </a:extLst>
          </a:blip>
          <a:srcRect r="64204"/>
          <a:stretch>
            <a:fillRect/>
          </a:stretch>
        </p:blipFill>
        <p:spPr bwMode="auto">
          <a:xfrm>
            <a:off x="4332980" y="3320297"/>
            <a:ext cx="1938289" cy="305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8454fba8-7b8e-404b-959c-c603097ba186@namprd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50171" y="3073341"/>
            <a:ext cx="4904570" cy="300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79765464-783c-45c3-a511-f128ed2978b9@namprd16"/>
          <p:cNvPicPr>
            <a:picLocks noChangeAspect="1" noChangeArrowheads="1"/>
          </p:cNvPicPr>
          <p:nvPr/>
        </p:nvPicPr>
        <p:blipFill>
          <a:blip r:embed="rId5" cstate="print">
            <a:extLst>
              <a:ext uri="{28A0092B-C50C-407E-A947-70E740481C1C}">
                <a14:useLocalDpi xmlns:a14="http://schemas.microsoft.com/office/drawing/2010/main" val="0"/>
              </a:ext>
            </a:extLst>
          </a:blip>
          <a:srcRect l="39171" t="57154"/>
          <a:stretch>
            <a:fillRect/>
          </a:stretch>
        </p:blipFill>
        <p:spPr bwMode="auto">
          <a:xfrm>
            <a:off x="8187129" y="1343414"/>
            <a:ext cx="3293808" cy="130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79765464-783c-45c3-a511-f128ed2978b9@namprd16"/>
          <p:cNvPicPr>
            <a:picLocks noChangeAspect="1" noChangeArrowheads="1"/>
          </p:cNvPicPr>
          <p:nvPr/>
        </p:nvPicPr>
        <p:blipFill>
          <a:blip r:embed="rId5" cstate="print">
            <a:extLst>
              <a:ext uri="{28A0092B-C50C-407E-A947-70E740481C1C}">
                <a14:useLocalDpi xmlns:a14="http://schemas.microsoft.com/office/drawing/2010/main" val="0"/>
              </a:ext>
            </a:extLst>
          </a:blip>
          <a:srcRect l="29973" r="11465" b="42626"/>
          <a:stretch>
            <a:fillRect/>
          </a:stretch>
        </p:blipFill>
        <p:spPr bwMode="auto">
          <a:xfrm>
            <a:off x="5049250" y="1501321"/>
            <a:ext cx="2846029" cy="157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798045" y="3412143"/>
            <a:ext cx="803085" cy="830997"/>
            <a:chOff x="261257" y="2478564"/>
            <a:chExt cx="1659096" cy="1988158"/>
          </a:xfrm>
        </p:grpSpPr>
        <p:sp>
          <p:nvSpPr>
            <p:cNvPr id="26" name="TextBox 25"/>
            <p:cNvSpPr txBox="1"/>
            <p:nvPr/>
          </p:nvSpPr>
          <p:spPr>
            <a:xfrm>
              <a:off x="391999" y="2478564"/>
              <a:ext cx="1528354" cy="1988158"/>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27" name="&quot;No&quot; Symbol 26"/>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4766121" y="1748278"/>
            <a:ext cx="803085" cy="830997"/>
            <a:chOff x="261257" y="2478564"/>
            <a:chExt cx="1659096" cy="1988158"/>
          </a:xfrm>
        </p:grpSpPr>
        <p:sp>
          <p:nvSpPr>
            <p:cNvPr id="32" name="TextBox 31"/>
            <p:cNvSpPr txBox="1"/>
            <p:nvPr/>
          </p:nvSpPr>
          <p:spPr>
            <a:xfrm>
              <a:off x="391999" y="2478564"/>
              <a:ext cx="1528354" cy="1988158"/>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3" name="&quot;No&quot; Symbol 32"/>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6492725" y="4796076"/>
            <a:ext cx="803085" cy="830997"/>
            <a:chOff x="261257" y="2478564"/>
            <a:chExt cx="1659096" cy="1988158"/>
          </a:xfrm>
        </p:grpSpPr>
        <p:sp>
          <p:nvSpPr>
            <p:cNvPr id="35" name="TextBox 34"/>
            <p:cNvSpPr txBox="1"/>
            <p:nvPr/>
          </p:nvSpPr>
          <p:spPr>
            <a:xfrm>
              <a:off x="391999" y="2478564"/>
              <a:ext cx="1528354" cy="1988158"/>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6" name="&quot;No&quot; Symbol 35"/>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3821837" y="5487538"/>
            <a:ext cx="803085" cy="830997"/>
            <a:chOff x="261257" y="2478564"/>
            <a:chExt cx="1659096" cy="1988158"/>
          </a:xfrm>
        </p:grpSpPr>
        <p:sp>
          <p:nvSpPr>
            <p:cNvPr id="38" name="TextBox 37"/>
            <p:cNvSpPr txBox="1"/>
            <p:nvPr/>
          </p:nvSpPr>
          <p:spPr>
            <a:xfrm>
              <a:off x="391999" y="2478564"/>
              <a:ext cx="1528354" cy="1988158"/>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39" name="&quot;No&quot; Symbol 38"/>
            <p:cNvSpPr/>
            <p:nvPr/>
          </p:nvSpPr>
          <p:spPr>
            <a:xfrm>
              <a:off x="261257" y="2806285"/>
              <a:ext cx="1410789" cy="1439144"/>
            </a:xfrm>
            <a:prstGeom prst="noSmoking">
              <a:avLst>
                <a:gd name="adj" fmla="val 67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280343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79" y="117998"/>
            <a:ext cx="8046720" cy="1325563"/>
          </a:xfrm>
        </p:spPr>
        <p:txBody>
          <a:bodyPr>
            <a:noAutofit/>
          </a:bodyPr>
          <a:lstStyle/>
          <a:p>
            <a:pPr algn="ctr"/>
            <a:r>
              <a:rPr lang="es-MX" sz="4400" b="1" i="0" strike="noStrike" cap="none" spc="0" baseline="0">
                <a:solidFill>
                  <a:srgbClr val="000000"/>
                </a:solidFill>
                <a:effectLst/>
                <a:latin typeface="Tahoma"/>
                <a:ea typeface="Tahoma"/>
                <a:cs typeface="Tahoma"/>
              </a:rPr>
              <a:t>¿Siempre tiene que pagar </a:t>
            </a:r>
            <a:br>
              <a:rPr sz="4400"/>
            </a:br>
            <a:r>
              <a:rPr lang="es-MX" sz="4400" b="1" i="0" strike="noStrike" cap="none" spc="0" baseline="0">
                <a:solidFill>
                  <a:srgbClr val="000000"/>
                </a:solidFill>
                <a:effectLst/>
                <a:latin typeface="Tahoma"/>
                <a:ea typeface="Tahoma"/>
                <a:cs typeface="Tahoma"/>
              </a:rPr>
              <a:t>el hombre por la cita?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7" name="Group 6"/>
          <p:cNvGrpSpPr/>
          <p:nvPr/>
        </p:nvGrpSpPr>
        <p:grpSpPr>
          <a:xfrm>
            <a:off x="2234268" y="5150652"/>
            <a:ext cx="6850710" cy="128005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034457" y="4503559"/>
            <a:ext cx="9914964" cy="779929"/>
          </a:xfrm>
          <a:prstGeom prst="rect">
            <a:avLst/>
          </a:prstGeom>
        </p:spPr>
      </p:pic>
      <p:pic>
        <p:nvPicPr>
          <p:cNvPr id="15" name="Picture 2" descr="7062f536-a4b3-49fc-beca-237f8dad8e0b@namprd16"/>
          <p:cNvPicPr>
            <a:picLocks noChangeAspect="1" noChangeArrowheads="1"/>
          </p:cNvPicPr>
          <p:nvPr/>
        </p:nvPicPr>
        <p:blipFill>
          <a:blip r:embed="rId6">
            <a:extLst>
              <a:ext uri="{28A0092B-C50C-407E-A947-70E740481C1C}">
                <a14:useLocalDpi xmlns:a14="http://schemas.microsoft.com/office/drawing/2010/main" val="0"/>
              </a:ext>
            </a:extLst>
          </a:blip>
          <a:srcRect r="48038"/>
          <a:stretch>
            <a:fillRect/>
          </a:stretch>
        </p:blipFill>
        <p:spPr bwMode="auto">
          <a:xfrm>
            <a:off x="3342273" y="1377111"/>
            <a:ext cx="4222001" cy="44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4168855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0178350" y="1251406"/>
            <a:ext cx="1752970" cy="1754326"/>
            <a:chOff x="10178350" y="1251406"/>
            <a:chExt cx="1752970" cy="1754326"/>
          </a:xfrm>
        </p:grpSpPr>
        <p:sp>
          <p:nvSpPr>
            <p:cNvPr id="70" name="TextBox 69"/>
            <p:cNvSpPr txBox="1"/>
            <p:nvPr/>
          </p:nvSpPr>
          <p:spPr>
            <a:xfrm>
              <a:off x="10178351" y="12514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Preguntar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1050" y="1360538"/>
              <a:ext cx="1427181" cy="1217088"/>
            </a:xfrm>
            <a:prstGeom prst="rect">
              <a:avLst/>
            </a:prstGeom>
          </p:spPr>
        </p:pic>
      </p:grpSp>
      <p:sp>
        <p:nvSpPr>
          <p:cNvPr id="73" name="TextBox 72"/>
          <p:cNvSpPr txBox="1"/>
          <p:nvPr/>
        </p:nvSpPr>
        <p:spPr>
          <a:xfrm>
            <a:off x="10166907" y="3164059"/>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Estereotipo</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044873" y="3164824"/>
            <a:ext cx="1752970" cy="1754326"/>
            <a:chOff x="8319196" y="3131371"/>
            <a:chExt cx="1752970" cy="1754326"/>
          </a:xfrm>
        </p:grpSpPr>
        <p:sp>
          <p:nvSpPr>
            <p:cNvPr id="79" name="TextBox 78"/>
            <p:cNvSpPr txBox="1"/>
            <p:nvPr/>
          </p:nvSpPr>
          <p:spPr>
            <a:xfrm>
              <a:off x="8319197" y="3131371"/>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Género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6959" y="3235049"/>
              <a:ext cx="1378901" cy="1175915"/>
            </a:xfrm>
            <a:prstGeom prst="rect">
              <a:avLst/>
            </a:prstGeom>
          </p:spPr>
        </p:pic>
      </p:grpSp>
      <p:grpSp>
        <p:nvGrpSpPr>
          <p:cNvPr id="13" name="Group 12"/>
          <p:cNvGrpSpPr/>
          <p:nvPr/>
        </p:nvGrpSpPr>
        <p:grpSpPr>
          <a:xfrm>
            <a:off x="5255298" y="1252478"/>
            <a:ext cx="1412589" cy="1908215"/>
            <a:chOff x="5255298" y="1252478"/>
            <a:chExt cx="1412589" cy="1908215"/>
          </a:xfrm>
        </p:grpSpPr>
        <p:sp>
          <p:nvSpPr>
            <p:cNvPr id="61" name="TextBox 60"/>
            <p:cNvSpPr txBox="1"/>
            <p:nvPr/>
          </p:nvSpPr>
          <p:spPr>
            <a:xfrm>
              <a:off x="5255298" y="1252478"/>
              <a:ext cx="1412589"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err="1">
                  <a:solidFill>
                    <a:srgbClr val="000000"/>
                  </a:solidFill>
                  <a:effectLst/>
                  <a:latin typeface="Tahoma"/>
                  <a:ea typeface="Tahoma"/>
                  <a:cs typeface="Tahoma"/>
                </a:rPr>
                <a:t>Consenti</a:t>
              </a:r>
              <a:r>
                <a:rPr lang="es-MX" sz="1400" b="1" i="0" strike="noStrike" cap="none" spc="0" baseline="0" dirty="0">
                  <a:solidFill>
                    <a:srgbClr val="000000"/>
                  </a:solidFill>
                  <a:effectLst/>
                  <a:latin typeface="Tahoma"/>
                  <a:ea typeface="Tahoma"/>
                  <a:cs typeface="Tahoma"/>
                </a:rPr>
                <a:t>-miento</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5859" y="1360538"/>
              <a:ext cx="1226471" cy="1045925"/>
            </a:xfrm>
            <a:prstGeom prst="rect">
              <a:avLst/>
            </a:prstGeom>
          </p:spPr>
        </p:pic>
      </p:grpSp>
      <p:grpSp>
        <p:nvGrpSpPr>
          <p:cNvPr id="16" name="Group 15"/>
          <p:cNvGrpSpPr/>
          <p:nvPr/>
        </p:nvGrpSpPr>
        <p:grpSpPr>
          <a:xfrm>
            <a:off x="6576754" y="1252478"/>
            <a:ext cx="2051442" cy="1754326"/>
            <a:chOff x="6576754" y="1252478"/>
            <a:chExt cx="2051442" cy="1754326"/>
          </a:xfrm>
        </p:grpSpPr>
        <p:sp>
          <p:nvSpPr>
            <p:cNvPr id="88" name="TextBox 87"/>
            <p:cNvSpPr txBox="1"/>
            <p:nvPr/>
          </p:nvSpPr>
          <p:spPr>
            <a:xfrm>
              <a:off x="6668417"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Límites</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2324" y="1613347"/>
              <a:ext cx="1255872" cy="1070997"/>
            </a:xfrm>
            <a:prstGeom prst="rect">
              <a:avLst/>
            </a:prstGeom>
          </p:spPr>
        </p:pic>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6754" y="1341115"/>
              <a:ext cx="1195237" cy="1019288"/>
            </a:xfrm>
            <a:prstGeom prst="rect">
              <a:avLst/>
            </a:prstGeom>
          </p:spPr>
        </p:pic>
      </p:grpSp>
      <p:grpSp>
        <p:nvGrpSpPr>
          <p:cNvPr id="25" name="Group 24"/>
          <p:cNvGrpSpPr/>
          <p:nvPr/>
        </p:nvGrpSpPr>
        <p:grpSpPr>
          <a:xfrm>
            <a:off x="8426970" y="1252478"/>
            <a:ext cx="1752970" cy="1754326"/>
            <a:chOff x="8426970" y="1252478"/>
            <a:chExt cx="1752970" cy="1754326"/>
          </a:xfrm>
        </p:grpSpPr>
        <p:sp>
          <p:nvSpPr>
            <p:cNvPr id="82" name="TextBox 81"/>
            <p:cNvSpPr txBox="1"/>
            <p:nvPr/>
          </p:nvSpPr>
          <p:spPr>
            <a:xfrm>
              <a:off x="8426971"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Besar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6889" y="1370943"/>
              <a:ext cx="1632052" cy="1391800"/>
            </a:xfrm>
            <a:prstGeom prst="rect">
              <a:avLst/>
            </a:prstGeom>
          </p:spPr>
        </p:pic>
      </p:grpSp>
      <p:grpSp>
        <p:nvGrpSpPr>
          <p:cNvPr id="27" name="Group 26"/>
          <p:cNvGrpSpPr/>
          <p:nvPr/>
        </p:nvGrpSpPr>
        <p:grpSpPr>
          <a:xfrm>
            <a:off x="5812243" y="3175210"/>
            <a:ext cx="1752970" cy="1737360"/>
            <a:chOff x="5315850" y="3175210"/>
            <a:chExt cx="1752970" cy="1737360"/>
          </a:xfrm>
        </p:grpSpPr>
        <p:sp>
          <p:nvSpPr>
            <p:cNvPr id="76" name="TextBox 75"/>
            <p:cNvSpPr txBox="1"/>
            <p:nvPr/>
          </p:nvSpPr>
          <p:spPr>
            <a:xfrm>
              <a:off x="5315850" y="3175210"/>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Gratis</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6444" y="3274519"/>
              <a:ext cx="1415351" cy="1207000"/>
            </a:xfrm>
            <a:prstGeom prst="rect">
              <a:avLst/>
            </a:prstGeom>
          </p:spPr>
        </p:pic>
      </p:grpSp>
      <p:grpSp>
        <p:nvGrpSpPr>
          <p:cNvPr id="24" name="Group 23"/>
          <p:cNvGrpSpPr/>
          <p:nvPr/>
        </p:nvGrpSpPr>
        <p:grpSpPr>
          <a:xfrm>
            <a:off x="3570589" y="1252478"/>
            <a:ext cx="1675523" cy="1738938"/>
            <a:chOff x="3570589" y="1252478"/>
            <a:chExt cx="1675523" cy="1738938"/>
          </a:xfrm>
        </p:grpSpPr>
        <p:sp>
          <p:nvSpPr>
            <p:cNvPr id="64" name="TextBox 63"/>
            <p:cNvSpPr txBox="1"/>
            <p:nvPr/>
          </p:nvSpPr>
          <p:spPr>
            <a:xfrm>
              <a:off x="3570589" y="1252478"/>
              <a:ext cx="1675523" cy="198120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endParaRPr lang="en-US"/>
            </a:p>
            <a:p>
              <a:pPr algn="ctr"/>
              <a:r>
                <a:rPr lang="es-MX" sz="1700" b="1" i="0" strike="noStrike" cap="none" spc="0" baseline="0">
                  <a:solidFill>
                    <a:srgbClr val="000000"/>
                  </a:solidFill>
                  <a:effectLst/>
                  <a:latin typeface="Tahoma"/>
                  <a:ea typeface="Tahoma"/>
                  <a:cs typeface="Tahoma"/>
                </a:rPr>
                <a:t>Salir con alguien</a:t>
              </a:r>
              <a:endParaRPr lang="en-US" sz="1700"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74683" y="1269231"/>
              <a:ext cx="1629516" cy="1389638"/>
            </a:xfrm>
            <a:prstGeom prst="rect">
              <a:avLst/>
            </a:prstGeom>
          </p:spPr>
        </p:pic>
      </p:grpSp>
      <p:pic>
        <p:nvPicPr>
          <p:cNvPr id="72" name="Picture 71"/>
          <p:cNvPicPr>
            <a:picLocks noChangeAspect="1"/>
          </p:cNvPicPr>
          <p:nvPr/>
        </p:nvPicPr>
        <p:blipFill>
          <a:blip r:embed="rId12"/>
          <a:stretch>
            <a:fillRect/>
          </a:stretch>
        </p:blipFill>
        <p:spPr>
          <a:xfrm>
            <a:off x="10239509" y="3222824"/>
            <a:ext cx="1587582" cy="1244664"/>
          </a:xfrm>
          <a:prstGeom prst="rect">
            <a:avLst/>
          </a:prstGeom>
        </p:spPr>
      </p:pic>
      <p:pic>
        <p:nvPicPr>
          <p:cNvPr id="74" name="Picture 73"/>
          <p:cNvPicPr>
            <a:picLocks noChangeAspect="1"/>
          </p:cNvPicPr>
          <p:nvPr/>
        </p:nvPicPr>
        <p:blipFill>
          <a:blip r:embed="rId13"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6" name="Group 25"/>
          <p:cNvGrpSpPr/>
          <p:nvPr/>
        </p:nvGrpSpPr>
        <p:grpSpPr>
          <a:xfrm>
            <a:off x="3562090" y="3188806"/>
            <a:ext cx="1752970" cy="1737360"/>
            <a:chOff x="3562090" y="3188806"/>
            <a:chExt cx="1752970" cy="1737360"/>
          </a:xfrm>
        </p:grpSpPr>
        <p:sp>
          <p:nvSpPr>
            <p:cNvPr id="67" name="TextBox 66"/>
            <p:cNvSpPr txBox="1"/>
            <p:nvPr/>
          </p:nvSpPr>
          <p:spPr>
            <a:xfrm>
              <a:off x="3562090" y="3188806"/>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Pagar</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8589" y="3207558"/>
              <a:ext cx="1457839" cy="1243233"/>
            </a:xfrm>
            <a:prstGeom prst="rect">
              <a:avLst/>
            </a:prstGeom>
          </p:spPr>
        </p:pic>
      </p:grpSp>
      <p:grpSp>
        <p:nvGrpSpPr>
          <p:cNvPr id="75" name="Group 74">
            <a:extLst>
              <a:ext uri="{FF2B5EF4-FFF2-40B4-BE49-F238E27FC236}">
                <a16:creationId xmlns:a16="http://schemas.microsoft.com/office/drawing/2014/main" id="{6D4A1949-0FBE-5E42-BBB0-08B8FD73DAEA}"/>
              </a:ext>
            </a:extLst>
          </p:cNvPr>
          <p:cNvGrpSpPr/>
          <p:nvPr/>
        </p:nvGrpSpPr>
        <p:grpSpPr>
          <a:xfrm>
            <a:off x="26035" y="3334700"/>
            <a:ext cx="1580866" cy="1831271"/>
            <a:chOff x="22860" y="3128960"/>
            <a:chExt cx="1580866" cy="1831271"/>
          </a:xfrm>
        </p:grpSpPr>
        <p:sp>
          <p:nvSpPr>
            <p:cNvPr id="77" name="TextBox 76">
              <a:extLst>
                <a:ext uri="{FF2B5EF4-FFF2-40B4-BE49-F238E27FC236}">
                  <a16:creationId xmlns:a16="http://schemas.microsoft.com/office/drawing/2014/main" id="{9245CE8C-49C8-D94C-B99A-5768DE2F493A}"/>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80" name="Picture 79">
              <a:extLst>
                <a:ext uri="{FF2B5EF4-FFF2-40B4-BE49-F238E27FC236}">
                  <a16:creationId xmlns:a16="http://schemas.microsoft.com/office/drawing/2014/main" id="{2AE47D6D-09AA-CC46-9BEA-894D6C8C2E2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81" name="Group 80">
            <a:extLst>
              <a:ext uri="{FF2B5EF4-FFF2-40B4-BE49-F238E27FC236}">
                <a16:creationId xmlns:a16="http://schemas.microsoft.com/office/drawing/2014/main" id="{6279F75D-73B8-1748-9857-C71ACFE3DFA3}"/>
              </a:ext>
            </a:extLst>
          </p:cNvPr>
          <p:cNvGrpSpPr/>
          <p:nvPr/>
        </p:nvGrpSpPr>
        <p:grpSpPr>
          <a:xfrm>
            <a:off x="32485" y="2037955"/>
            <a:ext cx="1579013" cy="1295743"/>
            <a:chOff x="22860" y="1832215"/>
            <a:chExt cx="1579013" cy="1288137"/>
          </a:xfrm>
        </p:grpSpPr>
        <p:sp>
          <p:nvSpPr>
            <p:cNvPr id="83" name="TextBox 82">
              <a:extLst>
                <a:ext uri="{FF2B5EF4-FFF2-40B4-BE49-F238E27FC236}">
                  <a16:creationId xmlns:a16="http://schemas.microsoft.com/office/drawing/2014/main" id="{28BAC10B-836E-3B46-8FEE-FA8585F94BD5}"/>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84" name="Picture 83">
              <a:extLst>
                <a:ext uri="{FF2B5EF4-FFF2-40B4-BE49-F238E27FC236}">
                  <a16:creationId xmlns:a16="http://schemas.microsoft.com/office/drawing/2014/main" id="{DBD539A0-92BA-134D-891E-4D30D46D44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5" name="Group 84">
            <a:extLst>
              <a:ext uri="{FF2B5EF4-FFF2-40B4-BE49-F238E27FC236}">
                <a16:creationId xmlns:a16="http://schemas.microsoft.com/office/drawing/2014/main" id="{A4AF2611-52F6-F648-B729-511E9380D6A8}"/>
              </a:ext>
            </a:extLst>
          </p:cNvPr>
          <p:cNvGrpSpPr/>
          <p:nvPr/>
        </p:nvGrpSpPr>
        <p:grpSpPr>
          <a:xfrm>
            <a:off x="1610201" y="2037869"/>
            <a:ext cx="1545336" cy="1298448"/>
            <a:chOff x="1655921" y="1843079"/>
            <a:chExt cx="1552076" cy="1286794"/>
          </a:xfrm>
        </p:grpSpPr>
        <p:sp>
          <p:nvSpPr>
            <p:cNvPr id="86" name="TextBox 85">
              <a:extLst>
                <a:ext uri="{FF2B5EF4-FFF2-40B4-BE49-F238E27FC236}">
                  <a16:creationId xmlns:a16="http://schemas.microsoft.com/office/drawing/2014/main" id="{1A63940E-B5B5-EF40-BE40-82D88FBC28AD}"/>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7" name="Picture 86">
              <a:extLst>
                <a:ext uri="{FF2B5EF4-FFF2-40B4-BE49-F238E27FC236}">
                  <a16:creationId xmlns:a16="http://schemas.microsoft.com/office/drawing/2014/main" id="{AD689618-AFFD-F04E-A30B-4F95447D59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9" name="Group 88">
            <a:extLst>
              <a:ext uri="{FF2B5EF4-FFF2-40B4-BE49-F238E27FC236}">
                <a16:creationId xmlns:a16="http://schemas.microsoft.com/office/drawing/2014/main" id="{7B6579EA-07BA-634F-9469-83B67039AE50}"/>
              </a:ext>
            </a:extLst>
          </p:cNvPr>
          <p:cNvGrpSpPr/>
          <p:nvPr/>
        </p:nvGrpSpPr>
        <p:grpSpPr>
          <a:xfrm>
            <a:off x="1617444" y="5176828"/>
            <a:ext cx="1543050" cy="1665878"/>
            <a:chOff x="1663164" y="4971088"/>
            <a:chExt cx="1543050" cy="1569660"/>
          </a:xfrm>
        </p:grpSpPr>
        <p:sp>
          <p:nvSpPr>
            <p:cNvPr id="94" name="TextBox 93">
              <a:extLst>
                <a:ext uri="{FF2B5EF4-FFF2-40B4-BE49-F238E27FC236}">
                  <a16:creationId xmlns:a16="http://schemas.microsoft.com/office/drawing/2014/main" id="{05B2A069-5E42-D243-83E9-83627B3C1E08}"/>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5" name="Picture 94">
              <a:extLst>
                <a:ext uri="{FF2B5EF4-FFF2-40B4-BE49-F238E27FC236}">
                  <a16:creationId xmlns:a16="http://schemas.microsoft.com/office/drawing/2014/main" id="{ACA4F1BD-9D6E-4348-BCDC-BAC7870000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6" name="Group 95">
            <a:extLst>
              <a:ext uri="{FF2B5EF4-FFF2-40B4-BE49-F238E27FC236}">
                <a16:creationId xmlns:a16="http://schemas.microsoft.com/office/drawing/2014/main" id="{0E5A3722-E06D-6548-ADB3-DC767E027FB5}"/>
              </a:ext>
            </a:extLst>
          </p:cNvPr>
          <p:cNvGrpSpPr/>
          <p:nvPr/>
        </p:nvGrpSpPr>
        <p:grpSpPr>
          <a:xfrm>
            <a:off x="26670" y="5173020"/>
            <a:ext cx="1581912" cy="1682496"/>
            <a:chOff x="38100" y="4967279"/>
            <a:chExt cx="1578104" cy="1631555"/>
          </a:xfrm>
        </p:grpSpPr>
        <p:sp>
          <p:nvSpPr>
            <p:cNvPr id="97" name="TextBox 96">
              <a:extLst>
                <a:ext uri="{FF2B5EF4-FFF2-40B4-BE49-F238E27FC236}">
                  <a16:creationId xmlns:a16="http://schemas.microsoft.com/office/drawing/2014/main" id="{B00830C2-A04A-0841-B756-11E7A06FFF19}"/>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8" name="Picture 97">
              <a:extLst>
                <a:ext uri="{FF2B5EF4-FFF2-40B4-BE49-F238E27FC236}">
                  <a16:creationId xmlns:a16="http://schemas.microsoft.com/office/drawing/2014/main" id="{2F58B4B3-E60D-6043-8C57-58D28A3F032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9" name="Group 98">
            <a:extLst>
              <a:ext uri="{FF2B5EF4-FFF2-40B4-BE49-F238E27FC236}">
                <a16:creationId xmlns:a16="http://schemas.microsoft.com/office/drawing/2014/main" id="{E8AE6FD4-8A49-2E49-9818-80F3D95520B9}"/>
              </a:ext>
            </a:extLst>
          </p:cNvPr>
          <p:cNvGrpSpPr/>
          <p:nvPr/>
        </p:nvGrpSpPr>
        <p:grpSpPr>
          <a:xfrm>
            <a:off x="1616050" y="3329933"/>
            <a:ext cx="1536494" cy="1854641"/>
            <a:chOff x="1661769" y="3124193"/>
            <a:chExt cx="1554555" cy="1831271"/>
          </a:xfrm>
        </p:grpSpPr>
        <p:sp>
          <p:nvSpPr>
            <p:cNvPr id="100" name="TextBox 99">
              <a:extLst>
                <a:ext uri="{FF2B5EF4-FFF2-40B4-BE49-F238E27FC236}">
                  <a16:creationId xmlns:a16="http://schemas.microsoft.com/office/drawing/2014/main" id="{7E90028A-8193-5540-9D63-59FEE4B7B83B}"/>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1" name="Picture 100">
              <a:extLst>
                <a:ext uri="{FF2B5EF4-FFF2-40B4-BE49-F238E27FC236}">
                  <a16:creationId xmlns:a16="http://schemas.microsoft.com/office/drawing/2014/main" id="{B4CC425D-28C8-9B48-81DE-97A863F4FC7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2" name="Group 101">
            <a:extLst>
              <a:ext uri="{FF2B5EF4-FFF2-40B4-BE49-F238E27FC236}">
                <a16:creationId xmlns:a16="http://schemas.microsoft.com/office/drawing/2014/main" id="{DAB51341-2ABD-2741-A2F4-2D364C68E792}"/>
              </a:ext>
            </a:extLst>
          </p:cNvPr>
          <p:cNvGrpSpPr/>
          <p:nvPr/>
        </p:nvGrpSpPr>
        <p:grpSpPr>
          <a:xfrm>
            <a:off x="3154897" y="5173018"/>
            <a:ext cx="2027982" cy="1669688"/>
            <a:chOff x="3257767" y="5236680"/>
            <a:chExt cx="1824232" cy="1544337"/>
          </a:xfrm>
        </p:grpSpPr>
        <p:sp>
          <p:nvSpPr>
            <p:cNvPr id="103" name="TextBox 102">
              <a:extLst>
                <a:ext uri="{FF2B5EF4-FFF2-40B4-BE49-F238E27FC236}">
                  <a16:creationId xmlns:a16="http://schemas.microsoft.com/office/drawing/2014/main" id="{B5D0C8CB-33BB-AE49-A97C-72139AB0C6A0}"/>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4" name="Picture 103">
              <a:extLst>
                <a:ext uri="{FF2B5EF4-FFF2-40B4-BE49-F238E27FC236}">
                  <a16:creationId xmlns:a16="http://schemas.microsoft.com/office/drawing/2014/main" id="{5EF03CCA-7BA8-2747-B9C3-3EB8C55BC689}"/>
                </a:ext>
              </a:extLst>
            </p:cNvPr>
            <p:cNvPicPr>
              <a:picLocks noChangeAspect="1"/>
            </p:cNvPicPr>
            <p:nvPr/>
          </p:nvPicPr>
          <p:blipFill>
            <a:blip r:embed="rId21">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5" name="Rectangle 104">
            <a:extLst>
              <a:ext uri="{FF2B5EF4-FFF2-40B4-BE49-F238E27FC236}">
                <a16:creationId xmlns:a16="http://schemas.microsoft.com/office/drawing/2014/main" id="{9B0B1059-AAF4-514E-A13A-1A2468645D18}"/>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6" name="Group 105">
            <a:extLst>
              <a:ext uri="{FF2B5EF4-FFF2-40B4-BE49-F238E27FC236}">
                <a16:creationId xmlns:a16="http://schemas.microsoft.com/office/drawing/2014/main" id="{8DBE6C7A-ABE2-2647-961F-232E3A76A634}"/>
              </a:ext>
            </a:extLst>
          </p:cNvPr>
          <p:cNvGrpSpPr/>
          <p:nvPr/>
        </p:nvGrpSpPr>
        <p:grpSpPr>
          <a:xfrm>
            <a:off x="5211830" y="4990585"/>
            <a:ext cx="6887774" cy="1612811"/>
            <a:chOff x="5211830" y="4990585"/>
            <a:chExt cx="6887774" cy="1612811"/>
          </a:xfrm>
        </p:grpSpPr>
        <p:sp>
          <p:nvSpPr>
            <p:cNvPr id="107" name="Rectangle 106">
              <a:extLst>
                <a:ext uri="{FF2B5EF4-FFF2-40B4-BE49-F238E27FC236}">
                  <a16:creationId xmlns:a16="http://schemas.microsoft.com/office/drawing/2014/main" id="{D7C8732E-06C1-5947-A0DD-057A7AABB182}"/>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83AADBBE-1818-5742-A789-589ADBCA852F}"/>
                </a:ext>
              </a:extLst>
            </p:cNvPr>
            <p:cNvGrpSpPr/>
            <p:nvPr/>
          </p:nvGrpSpPr>
          <p:grpSpPr>
            <a:xfrm>
              <a:off x="5302551" y="5114260"/>
              <a:ext cx="6690725" cy="1346741"/>
              <a:chOff x="5302551" y="5114260"/>
              <a:chExt cx="6690725" cy="1346741"/>
            </a:xfrm>
          </p:grpSpPr>
          <p:grpSp>
            <p:nvGrpSpPr>
              <p:cNvPr id="109" name="Group 108">
                <a:extLst>
                  <a:ext uri="{FF2B5EF4-FFF2-40B4-BE49-F238E27FC236}">
                    <a16:creationId xmlns:a16="http://schemas.microsoft.com/office/drawing/2014/main" id="{A3DC1024-C874-AE49-A9A2-EB0E3683DA25}"/>
                  </a:ext>
                </a:extLst>
              </p:cNvPr>
              <p:cNvGrpSpPr/>
              <p:nvPr/>
            </p:nvGrpSpPr>
            <p:grpSpPr>
              <a:xfrm>
                <a:off x="5302551" y="5114260"/>
                <a:ext cx="1380744" cy="1344168"/>
                <a:chOff x="5302551" y="5101197"/>
                <a:chExt cx="1380744" cy="1344168"/>
              </a:xfrm>
            </p:grpSpPr>
            <p:sp>
              <p:nvSpPr>
                <p:cNvPr id="122" name="TextBox 121">
                  <a:extLst>
                    <a:ext uri="{FF2B5EF4-FFF2-40B4-BE49-F238E27FC236}">
                      <a16:creationId xmlns:a16="http://schemas.microsoft.com/office/drawing/2014/main" id="{37C47DD7-F969-534E-85A5-A8EBC8886F3E}"/>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3" name="Picture 122">
                  <a:extLst>
                    <a:ext uri="{FF2B5EF4-FFF2-40B4-BE49-F238E27FC236}">
                      <a16:creationId xmlns:a16="http://schemas.microsoft.com/office/drawing/2014/main" id="{2D37BF85-B634-254E-A708-3B908B9603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10" name="Group 109">
                <a:extLst>
                  <a:ext uri="{FF2B5EF4-FFF2-40B4-BE49-F238E27FC236}">
                    <a16:creationId xmlns:a16="http://schemas.microsoft.com/office/drawing/2014/main" id="{5EDBCB9F-77A8-2B42-AD1E-D567F04720A6}"/>
                  </a:ext>
                </a:extLst>
              </p:cNvPr>
              <p:cNvGrpSpPr/>
              <p:nvPr/>
            </p:nvGrpSpPr>
            <p:grpSpPr>
              <a:xfrm>
                <a:off x="6681514" y="5119881"/>
                <a:ext cx="1287311" cy="1341120"/>
                <a:chOff x="6679965" y="5119881"/>
                <a:chExt cx="1260273" cy="1341120"/>
              </a:xfrm>
            </p:grpSpPr>
            <p:sp>
              <p:nvSpPr>
                <p:cNvPr id="120" name="TextBox 119">
                  <a:extLst>
                    <a:ext uri="{FF2B5EF4-FFF2-40B4-BE49-F238E27FC236}">
                      <a16:creationId xmlns:a16="http://schemas.microsoft.com/office/drawing/2014/main" id="{96D39417-B4B3-F343-BBEE-3DC4F63C9207}"/>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1" name="Picture 120">
                  <a:extLst>
                    <a:ext uri="{FF2B5EF4-FFF2-40B4-BE49-F238E27FC236}">
                      <a16:creationId xmlns:a16="http://schemas.microsoft.com/office/drawing/2014/main" id="{FE6E91F9-2EC0-174B-968C-15D2677B6AD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1" name="Group 110">
                <a:extLst>
                  <a:ext uri="{FF2B5EF4-FFF2-40B4-BE49-F238E27FC236}">
                    <a16:creationId xmlns:a16="http://schemas.microsoft.com/office/drawing/2014/main" id="{09DE9851-BAF5-DE4B-AD25-48561B2B67B1}"/>
                  </a:ext>
                </a:extLst>
              </p:cNvPr>
              <p:cNvGrpSpPr/>
              <p:nvPr/>
            </p:nvGrpSpPr>
            <p:grpSpPr>
              <a:xfrm>
                <a:off x="7968825" y="5119214"/>
                <a:ext cx="1217753" cy="1341120"/>
                <a:chOff x="7968825" y="5106151"/>
                <a:chExt cx="1217753" cy="1341120"/>
              </a:xfrm>
            </p:grpSpPr>
            <p:sp>
              <p:nvSpPr>
                <p:cNvPr id="118" name="TextBox 117">
                  <a:extLst>
                    <a:ext uri="{FF2B5EF4-FFF2-40B4-BE49-F238E27FC236}">
                      <a16:creationId xmlns:a16="http://schemas.microsoft.com/office/drawing/2014/main" id="{F6F4867B-3FA1-4542-AE1D-741CC7E89835}"/>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9" name="Picture 118">
                  <a:extLst>
                    <a:ext uri="{FF2B5EF4-FFF2-40B4-BE49-F238E27FC236}">
                      <a16:creationId xmlns:a16="http://schemas.microsoft.com/office/drawing/2014/main" id="{B27D6DCF-3EEC-D649-8311-DD623CBC07C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2" name="Group 111">
                <a:extLst>
                  <a:ext uri="{FF2B5EF4-FFF2-40B4-BE49-F238E27FC236}">
                    <a16:creationId xmlns:a16="http://schemas.microsoft.com/office/drawing/2014/main" id="{7012AEDB-2617-D94F-AB24-33EC4061352A}"/>
                  </a:ext>
                </a:extLst>
              </p:cNvPr>
              <p:cNvGrpSpPr/>
              <p:nvPr/>
            </p:nvGrpSpPr>
            <p:grpSpPr>
              <a:xfrm>
                <a:off x="9187233" y="5115260"/>
                <a:ext cx="1362456" cy="1344168"/>
                <a:chOff x="9187233" y="5102197"/>
                <a:chExt cx="1362456" cy="1344168"/>
              </a:xfrm>
            </p:grpSpPr>
            <p:sp>
              <p:nvSpPr>
                <p:cNvPr id="116" name="TextBox 115">
                  <a:extLst>
                    <a:ext uri="{FF2B5EF4-FFF2-40B4-BE49-F238E27FC236}">
                      <a16:creationId xmlns:a16="http://schemas.microsoft.com/office/drawing/2014/main" id="{0AA03355-7A93-744D-9BDB-ABFBF3142096}"/>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7" name="Picture 116">
                  <a:extLst>
                    <a:ext uri="{FF2B5EF4-FFF2-40B4-BE49-F238E27FC236}">
                      <a16:creationId xmlns:a16="http://schemas.microsoft.com/office/drawing/2014/main" id="{3B1687C7-3452-CF46-B6CF-9B4812BD99D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3" name="Group 112">
                <a:extLst>
                  <a:ext uri="{FF2B5EF4-FFF2-40B4-BE49-F238E27FC236}">
                    <a16:creationId xmlns:a16="http://schemas.microsoft.com/office/drawing/2014/main" id="{0D0B2C2D-EE40-1D4F-B556-334EEAB44897}"/>
                  </a:ext>
                </a:extLst>
              </p:cNvPr>
              <p:cNvGrpSpPr/>
              <p:nvPr/>
            </p:nvGrpSpPr>
            <p:grpSpPr>
              <a:xfrm>
                <a:off x="10548524" y="5114862"/>
                <a:ext cx="1444752" cy="1344168"/>
                <a:chOff x="10548524" y="5101799"/>
                <a:chExt cx="1444752" cy="1344168"/>
              </a:xfrm>
            </p:grpSpPr>
            <p:sp>
              <p:nvSpPr>
                <p:cNvPr id="114" name="TextBox 113">
                  <a:extLst>
                    <a:ext uri="{FF2B5EF4-FFF2-40B4-BE49-F238E27FC236}">
                      <a16:creationId xmlns:a16="http://schemas.microsoft.com/office/drawing/2014/main" id="{919DE59F-A5E6-D64A-ABB6-48F21FE8A3AC}"/>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5" name="Picture 114">
                  <a:extLst>
                    <a:ext uri="{FF2B5EF4-FFF2-40B4-BE49-F238E27FC236}">
                      <a16:creationId xmlns:a16="http://schemas.microsoft.com/office/drawing/2014/main" id="{9C04DBAC-ADBB-494B-92E7-5B45A3080B1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
        <p:nvSpPr>
          <p:cNvPr id="124" name="TextBox 123">
            <a:extLst>
              <a:ext uri="{FF2B5EF4-FFF2-40B4-BE49-F238E27FC236}">
                <a16:creationId xmlns:a16="http://schemas.microsoft.com/office/drawing/2014/main" id="{56EA7C5C-D095-654C-BFFE-D43A31503D38}"/>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194" y="310400"/>
            <a:ext cx="6012616" cy="1325563"/>
          </a:xfrm>
        </p:spPr>
        <p:txBody>
          <a:bodyPr>
            <a:normAutofit fontScale="90000"/>
          </a:bodyPr>
          <a:lstStyle/>
          <a:p>
            <a:pPr algn="ctr"/>
            <a:r>
              <a:rPr lang="es-MX" sz="4400" b="1" i="0" strike="noStrike" cap="none" spc="0" baseline="0">
                <a:solidFill>
                  <a:srgbClr val="000000"/>
                </a:solidFill>
                <a:effectLst/>
                <a:latin typeface="Tahoma"/>
                <a:ea typeface="Tahoma"/>
                <a:cs typeface="Tahoma"/>
              </a:rPr>
              <a:t>¡No! ¡Las dos personas </a:t>
            </a:r>
            <a:br>
              <a:rPr sz="4400"/>
            </a:br>
            <a:r>
              <a:rPr lang="es-MX" sz="4400" b="1" i="0" strike="noStrike" cap="none" spc="0" baseline="0">
                <a:solidFill>
                  <a:srgbClr val="000000"/>
                </a:solidFill>
                <a:effectLst/>
                <a:latin typeface="Tahoma"/>
                <a:ea typeface="Tahoma"/>
                <a:cs typeface="Tahoma"/>
              </a:rPr>
              <a:t>pueden pagar las citas!</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7" name="Picture 2" descr="7062f536-a4b3-49fc-beca-237f8dad8e0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8765" y="1824593"/>
            <a:ext cx="10335316" cy="57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54846" y="1519928"/>
            <a:ext cx="4047838" cy="2003560"/>
            <a:chOff x="7086864" y="5403857"/>
            <a:chExt cx="2867033" cy="1271160"/>
          </a:xfrm>
        </p:grpSpPr>
        <p:sp>
          <p:nvSpPr>
            <p:cNvPr id="9" name="Rectangle 8"/>
            <p:cNvSpPr/>
            <p:nvPr/>
          </p:nvSpPr>
          <p:spPr>
            <a:xfrm>
              <a:off x="7086864" y="5405727"/>
              <a:ext cx="2867033" cy="1269290"/>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7233019" y="5403857"/>
              <a:ext cx="1200175" cy="1271160"/>
            </a:xfrm>
            <a:prstGeom prst="rect">
              <a:avLst/>
            </a:prstGeom>
          </p:spPr>
        </p:pic>
        <p:sp>
          <p:nvSpPr>
            <p:cNvPr id="11" name="Title 1"/>
            <p:cNvSpPr txBox="1"/>
            <p:nvPr/>
          </p:nvSpPr>
          <p:spPr>
            <a:xfrm>
              <a:off x="8520751" y="5660632"/>
              <a:ext cx="1231117" cy="848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6600" b="1" i="0" strike="noStrike" cap="none" spc="0" baseline="0">
                  <a:solidFill>
                    <a:srgbClr val="000000"/>
                  </a:solidFill>
                  <a:effectLst/>
                  <a:latin typeface="Tahoma"/>
                  <a:ea typeface="Tahoma"/>
                  <a:cs typeface="Tahoma"/>
                </a:rPr>
                <a:t>NO</a:t>
              </a:r>
              <a:endParaRPr lang="en-US" sz="6600" b="1">
                <a:latin typeface="Tahoma" panose="020B0604030504040204" pitchFamily="34" charset="0"/>
                <a:ea typeface="Tahoma" panose="020B0604030504040204" pitchFamily="34" charset="0"/>
                <a:cs typeface="Tahoma" panose="020B0604030504040204" pitchFamily="34" charset="0"/>
              </a:endParaRPr>
            </a:p>
          </p:txBody>
        </p:sp>
      </p:grpSp>
      <p:sp>
        <p:nvSpPr>
          <p:cNvPr id="1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40743575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76" y="145040"/>
            <a:ext cx="8546592" cy="1325563"/>
          </a:xfrm>
        </p:spPr>
        <p:txBody>
          <a:bodyPr>
            <a:noAutofit/>
          </a:bodyPr>
          <a:lstStyle/>
          <a:p>
            <a:pPr algn="ctr"/>
            <a:r>
              <a:rPr lang="es-MX" sz="4400" b="1" i="0" strike="noStrike" cap="none" spc="0" baseline="0">
                <a:solidFill>
                  <a:srgbClr val="000000"/>
                </a:solidFill>
                <a:effectLst/>
                <a:latin typeface="Tahoma"/>
                <a:ea typeface="Tahoma"/>
                <a:cs typeface="Tahoma"/>
              </a:rPr>
              <a:t>¿Se tiene que besar a alguien </a:t>
            </a:r>
            <a:br>
              <a:rPr sz="4400"/>
            </a:br>
            <a:r>
              <a:rPr lang="es-MX" sz="4400" b="1" i="0" strike="noStrike" cap="none" spc="0" baseline="0">
                <a:solidFill>
                  <a:srgbClr val="000000"/>
                </a:solidFill>
                <a:effectLst/>
                <a:latin typeface="Tahoma"/>
                <a:ea typeface="Tahoma"/>
                <a:cs typeface="Tahoma"/>
              </a:rPr>
              <a:t>en la primera cita?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grpSp>
        <p:nvGrpSpPr>
          <p:cNvPr id="7" name="Group 6"/>
          <p:cNvGrpSpPr/>
          <p:nvPr/>
        </p:nvGrpSpPr>
        <p:grpSpPr>
          <a:xfrm>
            <a:off x="2421263" y="5150461"/>
            <a:ext cx="6850710" cy="128005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031325" y="4503368"/>
            <a:ext cx="9914964" cy="779929"/>
          </a:xfrm>
          <a:prstGeom prst="rect">
            <a:avLst/>
          </a:prstGeom>
        </p:spPr>
      </p:pic>
      <p:pic>
        <p:nvPicPr>
          <p:cNvPr id="11266" name="Picture 2" descr="581562ce-fc68-4b6f-b7ca-d1ec037118e7@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84679" y="1226634"/>
            <a:ext cx="6503660" cy="3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3058676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783" y="191305"/>
            <a:ext cx="10515600" cy="1325563"/>
          </a:xfrm>
        </p:spPr>
        <p:txBody>
          <a:bodyPr>
            <a:normAutofit/>
          </a:bodyPr>
          <a:lstStyle/>
          <a:p>
            <a:pPr algn="ctr"/>
            <a:r>
              <a:rPr lang="es-MX" sz="4000" b="1" i="0" strike="noStrike" cap="none" spc="0" baseline="0">
                <a:solidFill>
                  <a:srgbClr val="000000"/>
                </a:solidFill>
                <a:effectLst/>
                <a:latin typeface="Tahoma"/>
                <a:ea typeface="Tahoma"/>
                <a:cs typeface="Tahoma"/>
              </a:rPr>
              <a:t>¡No! Nunca tiene que besar </a:t>
            </a:r>
            <a:br>
              <a:rPr sz="4000"/>
            </a:br>
            <a:r>
              <a:rPr lang="es-MX" sz="4000" b="1" i="0" strike="noStrike" cap="none" spc="0" baseline="0">
                <a:solidFill>
                  <a:srgbClr val="000000"/>
                </a:solidFill>
                <a:effectLst/>
                <a:latin typeface="Tahoma"/>
                <a:ea typeface="Tahoma"/>
                <a:cs typeface="Tahoma"/>
              </a:rPr>
              <a:t>a alguien si no quiere.</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15906"/>
            <a:ext cx="2088777" cy="1694330"/>
          </a:xfrm>
          <a:prstGeom prst="rect">
            <a:avLst/>
          </a:prstGeom>
        </p:spPr>
      </p:pic>
      <p:pic>
        <p:nvPicPr>
          <p:cNvPr id="7" name="Picture 2" descr="581562ce-fc68-4b6f-b7ca-d1ec037118e7@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84060" y="1678424"/>
            <a:ext cx="8369323" cy="47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4497847" y="1894643"/>
            <a:ext cx="5260430" cy="4663877"/>
          </a:xfrm>
          <a:prstGeom prst="rect">
            <a:avLst/>
          </a:prstGeom>
        </p:spPr>
      </p:pic>
      <p:grpSp>
        <p:nvGrpSpPr>
          <p:cNvPr id="9" name="Group 8"/>
          <p:cNvGrpSpPr/>
          <p:nvPr/>
        </p:nvGrpSpPr>
        <p:grpSpPr>
          <a:xfrm>
            <a:off x="343087" y="2547786"/>
            <a:ext cx="3859810" cy="1887319"/>
            <a:chOff x="7086864" y="5403857"/>
            <a:chExt cx="2867033" cy="1271160"/>
          </a:xfrm>
        </p:grpSpPr>
        <p:sp>
          <p:nvSpPr>
            <p:cNvPr id="10" name="Rectangle 9"/>
            <p:cNvSpPr/>
            <p:nvPr/>
          </p:nvSpPr>
          <p:spPr>
            <a:xfrm>
              <a:off x="7086864" y="5405727"/>
              <a:ext cx="2867033" cy="1269290"/>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7233019" y="5403857"/>
              <a:ext cx="1200175" cy="1271160"/>
            </a:xfrm>
            <a:prstGeom prst="rect">
              <a:avLst/>
            </a:prstGeom>
          </p:spPr>
        </p:pic>
        <p:sp>
          <p:nvSpPr>
            <p:cNvPr id="12" name="Title 1"/>
            <p:cNvSpPr txBox="1"/>
            <p:nvPr/>
          </p:nvSpPr>
          <p:spPr>
            <a:xfrm>
              <a:off x="8520751" y="5660632"/>
              <a:ext cx="1231117" cy="848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6600" b="1" i="0" strike="noStrike" cap="none" spc="0" baseline="0">
                  <a:solidFill>
                    <a:srgbClr val="000000"/>
                  </a:solidFill>
                  <a:effectLst/>
                  <a:latin typeface="Tahoma"/>
                  <a:ea typeface="Tahoma"/>
                  <a:cs typeface="Tahoma"/>
                </a:rPr>
                <a:t>NO</a:t>
              </a:r>
              <a:endParaRPr lang="en-US" sz="66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7147228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729FB6-7DB1-634B-95F2-CC6A65AA9D75}"/>
              </a:ext>
            </a:extLst>
          </p:cNvPr>
          <p:cNvGrpSpPr/>
          <p:nvPr/>
        </p:nvGrpSpPr>
        <p:grpSpPr>
          <a:xfrm>
            <a:off x="0" y="0"/>
            <a:ext cx="12192001" cy="6858000"/>
            <a:chOff x="0" y="0"/>
            <a:chExt cx="12192001" cy="6858000"/>
          </a:xfrm>
        </p:grpSpPr>
        <p:grpSp>
          <p:nvGrpSpPr>
            <p:cNvPr id="10" name="Group 9">
              <a:extLst>
                <a:ext uri="{FF2B5EF4-FFF2-40B4-BE49-F238E27FC236}">
                  <a16:creationId xmlns:a16="http://schemas.microsoft.com/office/drawing/2014/main" id="{3ED0EA7C-BCD7-824E-8D57-4939184A6957}"/>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CA5235E5-130B-4F4E-B4C6-5F7E0C254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0D7884DE-66A3-3F4A-9F71-D11588B8D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a:extLst>
                <a:ext uri="{FF2B5EF4-FFF2-40B4-BE49-F238E27FC236}">
                  <a16:creationId xmlns:a16="http://schemas.microsoft.com/office/drawing/2014/main" id="{D5EBEA04-3D1F-D347-874D-EF6F94422CFB}"/>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253A7A50-4EAC-3E4A-84D3-DD72E38322B1}"/>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9B04A3C9-EB7A-8C42-A746-450FE034E74C}"/>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D01A276C-A514-3647-9E97-AC3270817095}"/>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E8990B6-431D-0B46-B1CC-22868F0522BF}"/>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1B0414-2EF4-804C-9282-04436DFDD080}"/>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6AE7FFF4-07D3-C749-8D12-11EB4339E71E}"/>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C943626A-5DCB-5549-B40E-64EF3683E80B}"/>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89B83F35-C438-C74F-AE65-F7CE4B26AFEB}"/>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21AC1D5-A8C7-094E-928D-1E131C0DBC59}"/>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E39685CC-758A-1447-AA52-4FABC18B315F}"/>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B4BEE0-76BD-6C4D-A3DA-03523EB3F933}"/>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786D21C6-530D-B347-A243-2E52B205DB90}"/>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15B3B299-9167-2943-8A6F-737F739150F6}"/>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077247" y="2075251"/>
            <a:ext cx="10355046" cy="64008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¿Las citas siempre cuestan mucho dinero?</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4C7F1956-F4A4-C7A9-88A5-02A8FCDF972E}"/>
              </a:ext>
            </a:extLst>
          </p:cNvPr>
          <p:cNvSpPr txBox="1"/>
          <p:nvPr/>
        </p:nvSpPr>
        <p:spPr>
          <a:xfrm>
            <a:off x="2079710" y="112733"/>
            <a:ext cx="5008815"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814" y="1153567"/>
            <a:ext cx="7852283" cy="1737360"/>
          </a:xfrm>
          <a:prstGeom prst="rect">
            <a:avLst/>
          </a:prstGeom>
          <a:noFill/>
          <a:ln w="57150">
            <a:solidFill>
              <a:schemeClr val="tx1"/>
            </a:solidFill>
          </a:ln>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¿Cuál es la única manera de saber con seguridad si está saliendo con alguien?</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86489" y="407387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75214" y="407387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71281" y="413624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41362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872968" y="41362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9893255" y="421359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715374" y="2980857"/>
            <a:ext cx="2320643"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Si paga por su cena</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961718" y="2980857"/>
            <a:ext cx="2407652"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Preguntándole si están saliendo</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8967434" y="2980857"/>
            <a:ext cx="2215049"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Si piensa que es lindo</a:t>
            </a:r>
            <a:endParaRPr lang="en-US" sz="2000">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33743" t="25344" r="49114" b="19845"/>
          <a:stretch>
            <a:fillRect/>
          </a:stretch>
        </p:blipFill>
        <p:spPr>
          <a:xfrm>
            <a:off x="8911979" y="3862631"/>
            <a:ext cx="761947" cy="137322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391853" y="3920762"/>
            <a:ext cx="847367" cy="1248557"/>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l="20491" t="29038" r="65078" b="19587"/>
          <a:stretch>
            <a:fillRect/>
          </a:stretch>
        </p:blipFill>
        <p:spPr>
          <a:xfrm>
            <a:off x="4980919" y="3957324"/>
            <a:ext cx="694295" cy="1393252"/>
          </a:xfrm>
          <a:prstGeom prst="rect">
            <a:avLst/>
          </a:prstGeom>
        </p:spPr>
      </p:pic>
      <p:sp>
        <p:nvSpPr>
          <p:cNvPr id="27"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TextBox 27">
            <a:extLst>
              <a:ext uri="{FF2B5EF4-FFF2-40B4-BE49-F238E27FC236}">
                <a16:creationId xmlns:a16="http://schemas.microsoft.com/office/drawing/2014/main" id="{0683B484-E6FA-8F42-A562-539FC4EA5CD5}"/>
              </a:ext>
            </a:extLst>
          </p:cNvPr>
          <p:cNvSpPr txBox="1"/>
          <p:nvPr/>
        </p:nvSpPr>
        <p:spPr>
          <a:xfrm>
            <a:off x="2079710" y="112733"/>
            <a:ext cx="5008815"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038053" y="2131345"/>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¿Solo los hombres pueden invitar a alguien a salir a una cita?</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TextBox 17">
            <a:extLst>
              <a:ext uri="{FF2B5EF4-FFF2-40B4-BE49-F238E27FC236}">
                <a16:creationId xmlns:a16="http://schemas.microsoft.com/office/drawing/2014/main" id="{A3A14B14-B6FB-2D4C-AAA8-3C5D69BE212C}"/>
              </a:ext>
            </a:extLst>
          </p:cNvPr>
          <p:cNvSpPr txBox="1"/>
          <p:nvPr/>
        </p:nvSpPr>
        <p:spPr>
          <a:xfrm>
            <a:off x="2079710" y="112733"/>
            <a:ext cx="5008815"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8219AD-7773-3546-8E0D-03F19B6A2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2" name="Picture 11">
            <a:extLst>
              <a:ext uri="{FF2B5EF4-FFF2-40B4-BE49-F238E27FC236}">
                <a16:creationId xmlns:a16="http://schemas.microsoft.com/office/drawing/2014/main" id="{6006E702-3064-7A49-8DDA-18F3C9DE5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CFC74F32-22FC-0143-83BF-FF6AE29C4E9E}"/>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0B0C119A-4FD1-784F-97FF-5008036EF399}"/>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7899E9FB-7A49-8049-89E1-25AC588A074E}"/>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00CDB2B8-FE51-414A-A91E-4DF563EAFA59}"/>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7D7E897B-789C-4D45-A973-0DCF65B49D34}"/>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88F7569-623F-0443-86E5-799FC492EC7B}"/>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A920C3CD-4388-5146-9ED9-FE872145E0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96E77E27-0DD3-3243-B077-6F651CE281D0}"/>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1E668E8-652F-0C4E-BA74-9B2F7F4691C4}"/>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1D02E201-1F6B-624B-B914-61EEF6FE8541}"/>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552647E2-DA10-F44E-AD9E-57872FDDEFEA}"/>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1BCC6C3F-2D9E-6940-AC42-384EBE13728D}"/>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05A0BD92-172E-9741-90AA-C8C05C2CD0F0}"/>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FCFB3E8-9965-3441-8A6C-D058720A19C3}"/>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FE0B670B-1F49-C94E-8308-51431E482D4F}"/>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789068A-6A17-4E46-A633-7D5CEDCE8FF4}"/>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207340-0415-A34E-B6C9-D8C138B28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9" name="Picture 8">
            <a:extLst>
              <a:ext uri="{FF2B5EF4-FFF2-40B4-BE49-F238E27FC236}">
                <a16:creationId xmlns:a16="http://schemas.microsoft.com/office/drawing/2014/main" id="{4B0D5B72-7503-4F4E-8B9D-52B80E157F90}"/>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CB5A24B0-1DBB-3B40-A155-01BD580BA3D9}"/>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1" name="Group 10">
            <a:extLst>
              <a:ext uri="{FF2B5EF4-FFF2-40B4-BE49-F238E27FC236}">
                <a16:creationId xmlns:a16="http://schemas.microsoft.com/office/drawing/2014/main" id="{2A0F907E-9D99-A64C-9E72-F525A47E7EE9}"/>
              </a:ext>
            </a:extLst>
          </p:cNvPr>
          <p:cNvGrpSpPr/>
          <p:nvPr/>
        </p:nvGrpSpPr>
        <p:grpSpPr>
          <a:xfrm>
            <a:off x="2406631" y="134598"/>
            <a:ext cx="5500240" cy="1200329"/>
            <a:chOff x="2406631" y="174939"/>
            <a:chExt cx="4446585" cy="1200329"/>
          </a:xfrm>
        </p:grpSpPr>
        <p:sp>
          <p:nvSpPr>
            <p:cNvPr id="12" name="Rectangle 11">
              <a:extLst>
                <a:ext uri="{FF2B5EF4-FFF2-40B4-BE49-F238E27FC236}">
                  <a16:creationId xmlns:a16="http://schemas.microsoft.com/office/drawing/2014/main" id="{378B0387-5A18-1843-967F-F1ABEFF5B84D}"/>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921841-A361-0D44-BBDA-3AC7DCF8DFBA}"/>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4" name="Group 13">
            <a:extLst>
              <a:ext uri="{FF2B5EF4-FFF2-40B4-BE49-F238E27FC236}">
                <a16:creationId xmlns:a16="http://schemas.microsoft.com/office/drawing/2014/main" id="{F5B23F63-573D-DB4F-81A3-9978BCE925DA}"/>
              </a:ext>
            </a:extLst>
          </p:cNvPr>
          <p:cNvGrpSpPr/>
          <p:nvPr/>
        </p:nvGrpSpPr>
        <p:grpSpPr>
          <a:xfrm>
            <a:off x="7102191" y="1924493"/>
            <a:ext cx="3657600" cy="2073349"/>
            <a:chOff x="7102191" y="1924493"/>
            <a:chExt cx="3657600" cy="2073349"/>
          </a:xfrm>
        </p:grpSpPr>
        <p:grpSp>
          <p:nvGrpSpPr>
            <p:cNvPr id="15" name="Group 14">
              <a:extLst>
                <a:ext uri="{FF2B5EF4-FFF2-40B4-BE49-F238E27FC236}">
                  <a16:creationId xmlns:a16="http://schemas.microsoft.com/office/drawing/2014/main" id="{3079D909-AFCF-DB4D-A691-A5D83B4E9EDC}"/>
                </a:ext>
              </a:extLst>
            </p:cNvPr>
            <p:cNvGrpSpPr/>
            <p:nvPr/>
          </p:nvGrpSpPr>
          <p:grpSpPr>
            <a:xfrm>
              <a:off x="7410893" y="3189767"/>
              <a:ext cx="3253563" cy="808075"/>
              <a:chOff x="7410893" y="3189767"/>
              <a:chExt cx="3253563" cy="808075"/>
            </a:xfrm>
          </p:grpSpPr>
          <p:sp>
            <p:nvSpPr>
              <p:cNvPr id="17" name="Rectangle 16">
                <a:extLst>
                  <a:ext uri="{FF2B5EF4-FFF2-40B4-BE49-F238E27FC236}">
                    <a16:creationId xmlns:a16="http://schemas.microsoft.com/office/drawing/2014/main" id="{3D586C0E-BF36-2545-800B-400EF62C95B5}"/>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290D51-A049-F54D-81BC-7698C49991F3}"/>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7808B6C-0C50-1749-9947-BF06B1351612}"/>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3E78586B-35FD-9F4F-AAC5-7C8052CB66F1}"/>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D9D8E085-C314-D447-B757-D31E6BBE3EEC}"/>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 name="TextBox 5">
            <a:extLst>
              <a:ext uri="{FF2B5EF4-FFF2-40B4-BE49-F238E27FC236}">
                <a16:creationId xmlns:a16="http://schemas.microsoft.com/office/drawing/2014/main" id="{E7035C90-BC6B-9508-6358-81A3524CFD64}"/>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41922983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225" y="106798"/>
            <a:ext cx="12309388" cy="6858000"/>
            <a:chOff x="22638" y="106798"/>
            <a:chExt cx="12538592"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8" y="106798"/>
              <a:ext cx="12166314" cy="6858000"/>
            </a:xfrm>
            <a:prstGeom prst="rect">
              <a:avLst/>
            </a:prstGeom>
          </p:spPr>
        </p:pic>
        <p:sp>
          <p:nvSpPr>
            <p:cNvPr id="10" name="TextBox 9"/>
            <p:cNvSpPr txBox="1"/>
            <p:nvPr/>
          </p:nvSpPr>
          <p:spPr>
            <a:xfrm>
              <a:off x="8755565" y="1379423"/>
              <a:ext cx="3284606"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¿Qué significa “salir con alguien”?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529482" y="2608204"/>
              <a:ext cx="277283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Ideas para citas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541888" y="4761706"/>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límites al salir con alguien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759774" y="3535798"/>
              <a:ext cx="2732907"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411151" y="5471815"/>
              <a:ext cx="3150079"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Juego Sí/No sobre </a:t>
              </a:r>
            </a:p>
            <a:p>
              <a:pPr algn="ctr"/>
              <a:r>
                <a:rPr lang="es-MX" sz="2400" b="0" i="0" strike="noStrike" cap="none" spc="0" baseline="0" dirty="0">
                  <a:solidFill>
                    <a:srgbClr val="000000"/>
                  </a:solidFill>
                  <a:effectLst/>
                  <a:latin typeface="Tahoma"/>
                  <a:ea typeface="Tahoma"/>
                  <a:cs typeface="Tahoma"/>
                </a:rPr>
                <a:t>salir con alguien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4"/>
            <a:stretch>
              <a:fillRect/>
            </a:stretch>
          </p:blipFill>
          <p:spPr>
            <a:xfrm>
              <a:off x="2774188" y="3332125"/>
              <a:ext cx="1694056" cy="1186374"/>
            </a:xfrm>
            <a:prstGeom prst="rect">
              <a:avLst/>
            </a:prstGeom>
          </p:spPr>
        </p:pic>
        <p:grpSp>
          <p:nvGrpSpPr>
            <p:cNvPr id="18" name="Group 17"/>
            <p:cNvGrpSpPr/>
            <p:nvPr/>
          </p:nvGrpSpPr>
          <p:grpSpPr>
            <a:xfrm>
              <a:off x="6465422" y="5547186"/>
              <a:ext cx="3130560" cy="726982"/>
              <a:chOff x="1836954" y="3451521"/>
              <a:chExt cx="7963176" cy="1753863"/>
            </a:xfrm>
          </p:grpSpPr>
          <p:sp>
            <p:nvSpPr>
              <p:cNvPr id="19" name="Rectangle 1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35294" y="3451521"/>
                <a:ext cx="3564836" cy="1641138"/>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69863" t="8889" r="3242" b="38562"/>
              <a:stretch>
                <a:fillRect/>
              </a:stretch>
            </p:blipFill>
            <p:spPr>
              <a:xfrm>
                <a:off x="6509435" y="3561829"/>
                <a:ext cx="1492282" cy="1643555"/>
              </a:xfrm>
              <a:prstGeom prst="rect">
                <a:avLst/>
              </a:prstGeom>
            </p:spPr>
          </p:pic>
          <p:sp>
            <p:nvSpPr>
              <p:cNvPr id="23" name="Title 1"/>
              <p:cNvSpPr txBox="1"/>
              <p:nvPr/>
            </p:nvSpPr>
            <p:spPr>
              <a:xfrm>
                <a:off x="3704749" y="3835108"/>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191348" y="3761538"/>
                <a:ext cx="1530757"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No</a:t>
                </a:r>
                <a:endParaRPr lang="en-US" sz="1200" b="1">
                  <a:latin typeface="Tahoma" panose="020B0604030504040204" pitchFamily="34" charset="0"/>
                  <a:ea typeface="Tahoma" panose="020B0604030504040204" pitchFamily="34" charset="0"/>
                  <a:cs typeface="Tahoma" panose="020B0604030504040204" pitchFamily="34" charset="0"/>
                </a:endParaRPr>
              </a:p>
            </p:txBody>
          </p:sp>
        </p:grpSp>
        <p:pic>
          <p:nvPicPr>
            <p:cNvPr id="25" name="Picture 2" descr="8a08d96a-0227-45b6-980a-b9469580ba13@namprd1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65422" y="827134"/>
              <a:ext cx="2718774" cy="15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8454fba8-7b8e-404b-959c-c603097ba186@namprd1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654447" y="1768756"/>
              <a:ext cx="2732907" cy="154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ac960a2-6173-4488-b819-4b823b6c9d4d@namprd1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686828" y="4541083"/>
              <a:ext cx="2181498" cy="122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TextBox 28">
            <a:extLst>
              <a:ext uri="{FF2B5EF4-FFF2-40B4-BE49-F238E27FC236}">
                <a16:creationId xmlns:a16="http://schemas.microsoft.com/office/drawing/2014/main" id="{28A9FA82-20B1-22A7-0271-6D86A179FECB}"/>
              </a:ext>
            </a:extLst>
          </p:cNvPr>
          <p:cNvSpPr txBox="1"/>
          <p:nvPr/>
        </p:nvSpPr>
        <p:spPr>
          <a:xfrm>
            <a:off x="1873538" y="282405"/>
            <a:ext cx="539871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AB4DF196-A72B-61A3-8A31-05B98BB65EB1}"/>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437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852" y="25343"/>
            <a:ext cx="9795353"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¿Qué significa “salir con alguien”?</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2050" name="Picture 2" descr="8a08d96a-0227-45b6-980a-b9469580ba1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2127" y="793760"/>
            <a:ext cx="10463349" cy="589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937563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49" y="4850638"/>
            <a:ext cx="10515600" cy="1493737"/>
          </a:xfrm>
        </p:spPr>
        <p:txBody>
          <a:bodyPr>
            <a:normAutofit fontScale="90000"/>
          </a:bodyPr>
          <a:lstStyle/>
          <a:p>
            <a:pPr algn="ctr"/>
            <a:r>
              <a:rPr lang="es-MX" sz="4000" b="1" i="0" strike="noStrike" cap="none" spc="0" baseline="0">
                <a:solidFill>
                  <a:srgbClr val="000000"/>
                </a:solidFill>
                <a:effectLst/>
                <a:latin typeface="Tahoma"/>
                <a:ea typeface="Tahoma"/>
                <a:cs typeface="Tahoma"/>
              </a:rPr>
              <a:t>“Salir con alguien” es cuando dos personas hacen cosas juntas si deciden que quieren estar en una relación romántica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3074" name="Picture 2" descr="eb60f648-099a-41fc-b8b4-3220ca0c4d30@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85479" y="-552795"/>
            <a:ext cx="8515701" cy="480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238667" y="4079843"/>
            <a:ext cx="9914964" cy="779929"/>
          </a:xfrm>
          <a:prstGeom prst="rect">
            <a:avLst/>
          </a:prstGeom>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23054" y="652168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42138930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2df2a1da-b47e-456f-9c54-3bed7d1fd0c5@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4848" y="1667537"/>
            <a:ext cx="8469488" cy="477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04288" y="331546"/>
            <a:ext cx="7729728" cy="1325563"/>
          </a:xfrm>
        </p:spPr>
        <p:txBody>
          <a:bodyPr/>
          <a:lstStyle/>
          <a:p>
            <a:pPr algn="ctr"/>
            <a:r>
              <a:rPr lang="es-MX" sz="4400" b="1" i="0" strike="noStrike" cap="none" spc="0" baseline="0">
                <a:solidFill>
                  <a:srgbClr val="000000"/>
                </a:solidFill>
                <a:effectLst/>
                <a:latin typeface="Tahoma"/>
                <a:ea typeface="Tahoma"/>
                <a:cs typeface="Tahoma"/>
              </a:rPr>
              <a:t>¿Cómo sabe si </a:t>
            </a:r>
            <a:br>
              <a:rPr sz="4400"/>
            </a:br>
            <a:r>
              <a:rPr lang="es-MX" sz="4400" b="1" i="0" strike="noStrike" cap="none" spc="0" baseline="0">
                <a:solidFill>
                  <a:srgbClr val="000000"/>
                </a:solidFill>
                <a:effectLst/>
                <a:latin typeface="Tahoma"/>
                <a:ea typeface="Tahoma"/>
                <a:cs typeface="Tahoma"/>
              </a:rPr>
              <a:t>sale con alguien?</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82957" y="2788742"/>
            <a:ext cx="4328161" cy="228600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La única manera de saber con seguridad es preguntando.</a:t>
            </a:r>
            <a:endParaRPr lang="en-US" sz="3600" b="1"/>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sp>
        <p:nvSpPr>
          <p:cNvPr id="10" name="Rectangle 9"/>
          <p:cNvSpPr/>
          <p:nvPr/>
        </p:nvSpPr>
        <p:spPr>
          <a:xfrm>
            <a:off x="8967435" y="2826851"/>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1" name="Heart 10"/>
          <p:cNvSpPr/>
          <p:nvPr/>
        </p:nvSpPr>
        <p:spPr>
          <a:xfrm>
            <a:off x="8830493" y="1933605"/>
            <a:ext cx="731520" cy="832366"/>
          </a:xfrm>
          <a:prstGeom prst="hear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202200">
            <a:off x="10300691" y="3743261"/>
            <a:ext cx="558052" cy="621709"/>
          </a:xfrm>
          <a:prstGeom prst="hear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043710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l="7105" t="24006" r="50548" b="19076"/>
          <a:stretch>
            <a:fillRect/>
          </a:stretch>
        </p:blipFill>
        <p:spPr>
          <a:xfrm>
            <a:off x="7114683" y="2386733"/>
            <a:ext cx="1918085" cy="145320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l="7105" t="24006" r="50548" b="19076"/>
          <a:stretch>
            <a:fillRect/>
          </a:stretch>
        </p:blipFill>
        <p:spPr>
          <a:xfrm>
            <a:off x="789130" y="3354167"/>
            <a:ext cx="1878758" cy="142341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l="7105" t="24006" r="50548" b="19076"/>
          <a:stretch>
            <a:fillRect/>
          </a:stretch>
        </p:blipFill>
        <p:spPr>
          <a:xfrm>
            <a:off x="1030923" y="1811862"/>
            <a:ext cx="1717814" cy="13014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566170" y="4813859"/>
            <a:ext cx="11174351" cy="779929"/>
          </a:xfrm>
          <a:prstGeom prst="rect">
            <a:avLst/>
          </a:prstGeom>
        </p:spPr>
      </p:pic>
      <p:sp>
        <p:nvSpPr>
          <p:cNvPr id="7" name="TextBox 6"/>
          <p:cNvSpPr txBox="1"/>
          <p:nvPr/>
        </p:nvSpPr>
        <p:spPr>
          <a:xfrm>
            <a:off x="2819356" y="5301614"/>
            <a:ext cx="7751928" cy="173736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Las cuatro partes del consentimiento</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323" y="1486435"/>
            <a:ext cx="3500692" cy="28099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04" y="3138682"/>
            <a:ext cx="2505972" cy="193643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470" y="1273533"/>
            <a:ext cx="3860938" cy="291838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l="28189" t="30845" r="32722" b="32142"/>
          <a:stretch>
            <a:fillRect/>
          </a:stretch>
        </p:blipFill>
        <p:spPr>
          <a:xfrm>
            <a:off x="9246416" y="1724979"/>
            <a:ext cx="2818321" cy="206218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9167" y="1631460"/>
            <a:ext cx="2702156" cy="259097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3316749" y="275690"/>
            <a:ext cx="455476" cy="476790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6321001" y="275690"/>
            <a:ext cx="455476" cy="476790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9210852" y="232945"/>
            <a:ext cx="455476" cy="4767904"/>
          </a:xfrm>
          <a:prstGeom prst="rect">
            <a:avLst/>
          </a:prstGeom>
        </p:spPr>
      </p:pic>
      <p:sp>
        <p:nvSpPr>
          <p:cNvPr id="19" name="TextBox 18"/>
          <p:cNvSpPr txBox="1"/>
          <p:nvPr/>
        </p:nvSpPr>
        <p:spPr>
          <a:xfrm>
            <a:off x="3640942" y="982628"/>
            <a:ext cx="3159322" cy="914400"/>
          </a:xfrm>
          <a:prstGeom prst="rect">
            <a:avLst/>
          </a:prstGeom>
          <a:noFill/>
        </p:spPr>
        <p:txBody>
          <a:bodyPr wrap="square" rtlCol="0">
            <a:spAutoFit/>
          </a:bodyPr>
          <a:lstStyle/>
          <a:p>
            <a:r>
              <a:rPr lang="es-MX" sz="2700" b="1" i="0" strike="noStrike" cap="none" spc="0" baseline="0">
                <a:solidFill>
                  <a:srgbClr val="000000"/>
                </a:solidFill>
                <a:effectLst/>
                <a:latin typeface="Tahoma"/>
                <a:ea typeface="Tahoma"/>
                <a:cs typeface="Tahoma"/>
              </a:rPr>
              <a:t>2. Sí, con emoción</a:t>
            </a:r>
            <a:endParaRPr lang="en-US" sz="27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652007" y="943033"/>
            <a:ext cx="3159322" cy="502920"/>
          </a:xfrm>
          <a:prstGeom prst="rect">
            <a:avLst/>
          </a:prstGeom>
          <a:noFill/>
        </p:spPr>
        <p:txBody>
          <a:bodyPr wrap="square" rtlCol="0">
            <a:spAutoFit/>
          </a:bodyPr>
          <a:lstStyle/>
          <a:p>
            <a:r>
              <a:rPr lang="es-MX" sz="2700" b="1" i="0" strike="noStrike" cap="none" spc="0" baseline="0">
                <a:solidFill>
                  <a:srgbClr val="000000"/>
                </a:solidFill>
                <a:effectLst/>
                <a:latin typeface="Tahoma"/>
                <a:ea typeface="Tahoma"/>
                <a:cs typeface="Tahoma"/>
              </a:rPr>
              <a:t>3. Sin presión</a:t>
            </a:r>
            <a:endParaRPr lang="en-US" sz="2700" b="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9292098" y="982628"/>
            <a:ext cx="2822652" cy="502920"/>
          </a:xfrm>
          <a:prstGeom prst="rect">
            <a:avLst/>
          </a:prstGeom>
          <a:noFill/>
        </p:spPr>
        <p:txBody>
          <a:bodyPr wrap="square" rtlCol="0">
            <a:spAutoFit/>
          </a:bodyPr>
          <a:lstStyle/>
          <a:p>
            <a:pPr algn="ctr"/>
            <a:r>
              <a:rPr lang="es-MX" sz="2700" b="1" i="0" strike="noStrike" cap="none" spc="0" baseline="0">
                <a:solidFill>
                  <a:srgbClr val="000000"/>
                </a:solidFill>
                <a:effectLst/>
                <a:latin typeface="Tahoma"/>
                <a:ea typeface="Tahoma"/>
                <a:cs typeface="Tahoma"/>
              </a:rPr>
              <a:t>4. Verificar</a:t>
            </a:r>
            <a:endParaRPr lang="en-US" sz="27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33524" y="984375"/>
            <a:ext cx="3630191" cy="914400"/>
          </a:xfrm>
          <a:prstGeom prst="rect">
            <a:avLst/>
          </a:prstGeom>
          <a:noFill/>
        </p:spPr>
        <p:txBody>
          <a:bodyPr wrap="square" rtlCol="0">
            <a:spAutoFit/>
          </a:bodyPr>
          <a:lstStyle/>
          <a:p>
            <a:pPr algn="ctr"/>
            <a:r>
              <a:rPr lang="es-MX" sz="2700" b="1" i="0" strike="noStrike" cap="none" spc="0" baseline="0">
                <a:solidFill>
                  <a:srgbClr val="000000"/>
                </a:solidFill>
                <a:effectLst/>
                <a:latin typeface="Tahoma"/>
                <a:ea typeface="Tahoma"/>
                <a:cs typeface="Tahoma"/>
              </a:rPr>
              <a:t>1. Pensar claramente</a:t>
            </a:r>
            <a:endParaRPr lang="en-US" sz="2700" b="1">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3062" y="-37446"/>
            <a:ext cx="1581936" cy="1259948"/>
          </a:xfrm>
          <a:prstGeom prst="rect">
            <a:avLst/>
          </a:prstGeom>
        </p:spPr>
      </p:pic>
      <p:sp>
        <p:nvSpPr>
          <p:cNvPr id="2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501970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986" y="116809"/>
            <a:ext cx="8947646" cy="1325563"/>
          </a:xfrm>
        </p:spPr>
        <p:txBody>
          <a:bodyPr>
            <a:noAutofit/>
          </a:bodyPr>
          <a:lstStyle/>
          <a:p>
            <a:r>
              <a:rPr lang="es-MX" sz="4400" b="1" i="0" strike="noStrike" cap="none" spc="0" baseline="0">
                <a:solidFill>
                  <a:srgbClr val="000000"/>
                </a:solidFill>
                <a:effectLst/>
                <a:latin typeface="Tahoma"/>
                <a:ea typeface="Tahoma"/>
                <a:cs typeface="Tahoma"/>
              </a:rPr>
              <a:t>¿Cómo le pregunta a alguien si quiere salir?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4098" name="Picture 2" descr="2ca1281e-5875-4856-8119-fa4a1d494862@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672" y="1123404"/>
            <a:ext cx="9777984"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8634549" y="1188720"/>
            <a:ext cx="3069771" cy="1423852"/>
          </a:xfrm>
          <a:prstGeom prst="wedgeEllipseCallout">
            <a:avLst>
              <a:gd name="adj1" fmla="val -53173"/>
              <a:gd name="adj2" fmla="val 3222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55379" y="1617970"/>
            <a:ext cx="2828109"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¿Quiere salir a una cita conmigo?</a:t>
            </a:r>
            <a:endParaRPr lang="en-US" sz="2400" dirty="0">
              <a:latin typeface="Smoothy" pitchFamily="2" charset="77"/>
              <a:ea typeface="Tahoma" panose="020B0604030504040204" pitchFamily="34" charset="0"/>
              <a:cs typeface="Tahoma" panose="020B0604030504040204" pitchFamily="34" charset="0"/>
            </a:endParaRPr>
          </a:p>
        </p:txBody>
      </p:sp>
      <p:sp>
        <p:nvSpPr>
          <p:cNvPr id="10" name="Oval Callout 9"/>
          <p:cNvSpPr/>
          <p:nvPr/>
        </p:nvSpPr>
        <p:spPr>
          <a:xfrm>
            <a:off x="113211" y="1900646"/>
            <a:ext cx="3069771" cy="1423852"/>
          </a:xfrm>
          <a:prstGeom prst="wedgeEllipseCallout">
            <a:avLst>
              <a:gd name="adj1" fmla="val 62572"/>
              <a:gd name="adj2" fmla="val -22821"/>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1736" y="2247763"/>
            <a:ext cx="2712719"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¿Quiere ir </a:t>
            </a:r>
            <a:r>
              <a:rPr lang="es-MX" sz="2400" dirty="0">
                <a:solidFill>
                  <a:srgbClr val="000000"/>
                </a:solidFill>
                <a:latin typeface="Smoothy" pitchFamily="2" charset="77"/>
                <a:ea typeface="Tahoma"/>
                <a:cs typeface="Tahoma"/>
              </a:rPr>
              <a:t>a</a:t>
            </a:r>
            <a:r>
              <a:rPr lang="es-MX" sz="2400" b="0" i="0" strike="noStrike" cap="none" spc="0" baseline="0" dirty="0">
                <a:solidFill>
                  <a:srgbClr val="000000"/>
                </a:solidFill>
                <a:effectLst/>
                <a:latin typeface="Smoothy" pitchFamily="2" charset="77"/>
                <a:ea typeface="Tahoma"/>
                <a:cs typeface="Tahoma"/>
              </a:rPr>
              <a:t> una cita al cine conmigo?</a:t>
            </a:r>
            <a:endParaRPr lang="en-US" sz="2400" dirty="0">
              <a:latin typeface="Smoothy" pitchFamily="2" charset="77"/>
              <a:ea typeface="Tahoma" panose="020B0604030504040204" pitchFamily="34" charset="0"/>
              <a:cs typeface="Tahoma" panose="020B0604030504040204" pitchFamily="34" charset="0"/>
            </a:endParaRPr>
          </a:p>
        </p:txBody>
      </p:sp>
      <p:sp>
        <p:nvSpPr>
          <p:cNvPr id="1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205855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10577</TotalTime>
  <Words>6328</Words>
  <Application>Microsoft Macintosh PowerPoint</Application>
  <PresentationFormat>Widescreen</PresentationFormat>
  <Paragraphs>515</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¿Qué significa “salir con alguien”?</vt:lpstr>
      <vt:lpstr>“Salir con alguien” es cuando dos personas hacen cosas juntas si deciden que quieren estar en una relación romántica</vt:lpstr>
      <vt:lpstr>¿Cómo sabe si  sale con alguien?</vt:lpstr>
      <vt:lpstr>PowerPoint Presentation</vt:lpstr>
      <vt:lpstr>¿Cómo le pregunta a alguien si quiere salir?</vt:lpstr>
      <vt:lpstr>Los pasos para salir con alguien</vt:lpstr>
      <vt:lpstr>¡Usted es increíble!</vt:lpstr>
      <vt:lpstr>PowerPoint Presentation</vt:lpstr>
      <vt:lpstr>¿Qué se puede hacer en una cita?</vt:lpstr>
      <vt:lpstr>PowerPoint Presentation</vt:lpstr>
      <vt:lpstr>PowerPoint Presentation</vt:lpstr>
      <vt:lpstr>Los límites en las relaciones románticas</vt:lpstr>
      <vt:lpstr>¿Se siente a gusto con salir con otras personas?</vt:lpstr>
      <vt:lpstr>PowerPoint Presentation</vt:lpstr>
      <vt:lpstr>¿Con qué frecuencia debemos llamarnos y enviarnos mensajes de texto?</vt:lpstr>
      <vt:lpstr>PowerPoint Presentation</vt:lpstr>
      <vt:lpstr>Juego Sí/No sobre salir con alguien</vt:lpstr>
      <vt:lpstr>Estereotipos de género</vt:lpstr>
      <vt:lpstr>¿Puede una mujer invitar a alguien  a salir a una cita?</vt:lpstr>
      <vt:lpstr>¡Sí! ¡Cualquier persona puede invitar a alguien a salir!</vt:lpstr>
      <vt:lpstr>PowerPoint Presentation</vt:lpstr>
      <vt:lpstr>PowerPoint Presentation</vt:lpstr>
      <vt:lpstr>PowerPoint Presentation</vt:lpstr>
      <vt:lpstr>¡No! Muchas citas son gratis o cuestan poco.</vt:lpstr>
      <vt:lpstr>¿Siempre tiene que pagar  el hombre por la cita?</vt:lpstr>
      <vt:lpstr>¡No! ¡Las dos personas  pueden pagar las citas!</vt:lpstr>
      <vt:lpstr>¿Se tiene que besar a alguien  en la primera cita?</vt:lpstr>
      <vt:lpstr>¡No! Nunca tiene que besar  a alguien si no quiere.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220</cp:revision>
  <dcterms:created xsi:type="dcterms:W3CDTF">2021-06-11T20:56:57Z</dcterms:created>
  <dcterms:modified xsi:type="dcterms:W3CDTF">2023-02-27T00:11:59Z</dcterms:modified>
</cp:coreProperties>
</file>